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23" r:id="rId1"/>
  </p:sldMasterIdLst>
  <p:sldIdLst>
    <p:sldId id="260" r:id="rId2"/>
    <p:sldId id="256" r:id="rId3"/>
    <p:sldId id="259" r:id="rId4"/>
    <p:sldId id="258" r:id="rId5"/>
    <p:sldId id="268" r:id="rId6"/>
    <p:sldId id="261" r:id="rId7"/>
    <p:sldId id="262" r:id="rId8"/>
    <p:sldId id="263" r:id="rId9"/>
    <p:sldId id="267" r:id="rId10"/>
    <p:sldId id="264" r:id="rId11"/>
    <p:sldId id="265" r:id="rId12"/>
    <p:sldId id="266"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15746408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8317941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489733-C7D2-42E1-B36B-75913A160637}"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130715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2086781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489733-C7D2-42E1-B36B-75913A160637}"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1661755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Cliquez pour modifier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a:t>Cliquez pour modifier les styles du texte du masque</a:t>
            </a:r>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31971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8439586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1064147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4831417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9E045BDE-DD08-4525-8DD4-20A60DF5932E}" type="datetimeFigureOut">
              <a:rPr lang="fr-FR" smtClean="0"/>
              <a:t>16/12/2023</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3715560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3034484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fr-FR"/>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9E045BDE-DD08-4525-8DD4-20A60DF5932E}" type="datetimeFigureOut">
              <a:rPr lang="fr-FR" smtClean="0"/>
              <a:t>16/12/2023</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25828607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9E045BDE-DD08-4525-8DD4-20A60DF5932E}" type="datetimeFigureOut">
              <a:rPr lang="fr-FR" smtClean="0"/>
              <a:t>16/12/2023</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25885764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045BDE-DD08-4525-8DD4-20A60DF5932E}" type="datetimeFigureOut">
              <a:rPr lang="fr-FR" smtClean="0"/>
              <a:t>16/12/2023</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2597835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103571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9E045BDE-DD08-4525-8DD4-20A60DF5932E}" type="datetimeFigureOut">
              <a:rPr lang="fr-FR" smtClean="0"/>
              <a:t>16/12/2023</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2489733-C7D2-42E1-B36B-75913A160637}" type="slidenum">
              <a:rPr lang="fr-FR" smtClean="0"/>
              <a:t>‹N°›</a:t>
            </a:fld>
            <a:endParaRPr lang="fr-FR"/>
          </a:p>
        </p:txBody>
      </p:sp>
    </p:spTree>
    <p:extLst>
      <p:ext uri="{BB962C8B-B14F-4D97-AF65-F5344CB8AC3E}">
        <p14:creationId xmlns:p14="http://schemas.microsoft.com/office/powerpoint/2010/main" val="2453129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E045BDE-DD08-4525-8DD4-20A60DF5932E}" type="datetimeFigureOut">
              <a:rPr lang="fr-FR" smtClean="0"/>
              <a:t>16/12/2023</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2489733-C7D2-42E1-B36B-75913A160637}" type="slidenum">
              <a:rPr lang="fr-FR" smtClean="0"/>
              <a:t>‹N°›</a:t>
            </a:fld>
            <a:endParaRPr lang="fr-FR"/>
          </a:p>
        </p:txBody>
      </p:sp>
    </p:spTree>
    <p:extLst>
      <p:ext uri="{BB962C8B-B14F-4D97-AF65-F5344CB8AC3E}">
        <p14:creationId xmlns:p14="http://schemas.microsoft.com/office/powerpoint/2010/main" val="2417555268"/>
      </p:ext>
    </p:extLst>
  </p:cSld>
  <p:clrMap bg1="lt1" tx1="dk1" bg2="lt2" tx2="dk2" accent1="accent1" accent2="accent2" accent3="accent3" accent4="accent4" accent5="accent5" accent6="accent6" hlink="hlink" folHlink="folHlink"/>
  <p:sldLayoutIdLst>
    <p:sldLayoutId id="2147483724" r:id="rId1"/>
    <p:sldLayoutId id="2147483725" r:id="rId2"/>
    <p:sldLayoutId id="2147483726" r:id="rId3"/>
    <p:sldLayoutId id="2147483727" r:id="rId4"/>
    <p:sldLayoutId id="2147483728" r:id="rId5"/>
    <p:sldLayoutId id="2147483729" r:id="rId6"/>
    <p:sldLayoutId id="2147483730" r:id="rId7"/>
    <p:sldLayoutId id="2147483731" r:id="rId8"/>
    <p:sldLayoutId id="2147483732" r:id="rId9"/>
    <p:sldLayoutId id="2147483733" r:id="rId10"/>
    <p:sldLayoutId id="2147483734" r:id="rId11"/>
    <p:sldLayoutId id="2147483735" r:id="rId12"/>
    <p:sldLayoutId id="2147483736" r:id="rId13"/>
    <p:sldLayoutId id="2147483737" r:id="rId14"/>
    <p:sldLayoutId id="2147483738" r:id="rId15"/>
    <p:sldLayoutId id="214748373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youtube.com/live/Z8dtkF4KhB4?si=RvgLZpQ5yN84O3Ip" TargetMode="External"/><Relationship Id="rId2" Type="http://schemas.openxmlformats.org/officeDocument/2006/relationships/hyperlink" Target="https://us06web.zoom.us/j/89732029613?pwd=bkANBSmiJT25lsMIPy1gWKXawbXbS7.1"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2.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6CBA12B3-484C-AF81-5202-BC4819D0D9E9}"/>
              </a:ext>
            </a:extLst>
          </p:cNvPr>
          <p:cNvSpPr txBox="1"/>
          <p:nvPr/>
        </p:nvSpPr>
        <p:spPr>
          <a:xfrm>
            <a:off x="1558212" y="1092790"/>
            <a:ext cx="6746034" cy="5416868"/>
          </a:xfrm>
          <a:prstGeom prst="rect">
            <a:avLst/>
          </a:prstGeom>
          <a:noFill/>
        </p:spPr>
        <p:txBody>
          <a:bodyPr wrap="square">
            <a:spAutoFit/>
          </a:bodyPr>
          <a:lstStyle/>
          <a:p>
            <a:pPr marR="246380" algn="ctr">
              <a:spcBef>
                <a:spcPts val="1200"/>
              </a:spcBef>
              <a:spcAft>
                <a:spcPts val="800"/>
              </a:spcAft>
              <a:tabLst>
                <a:tab pos="360680" algn="l"/>
              </a:tabLst>
            </a:pPr>
            <a:r>
              <a:rPr lang="fr-FR"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Programme de notre rencontre</a:t>
            </a:r>
          </a:p>
          <a:p>
            <a:pPr marR="246380" algn="just">
              <a:spcBef>
                <a:spcPts val="1200"/>
              </a:spcBef>
              <a:spcAft>
                <a:spcPts val="800"/>
              </a:spcAft>
              <a:tabLst>
                <a:tab pos="360680" algn="l"/>
              </a:tabLst>
            </a:pPr>
            <a:r>
              <a:rPr lang="fr-FR" alt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cs typeface="Times New Roman" panose="02020603050405020304" pitchFamily="18" charset="0"/>
              </a:rPr>
              <a:t>1. P</a:t>
            </a:r>
            <a:r>
              <a:rPr lang="fr-FR" altLang="fr-FR" sz="1600" kern="0" dirty="0" bmk="">
                <a:solidFill>
                  <a:srgbClr val="000000"/>
                </a:solidFill>
                <a:effectLst>
                  <a:outerShdw blurRad="38100" dist="19050" dir="2700000" algn="tl">
                    <a:schemeClr val="dk1">
                      <a:alpha val="40000"/>
                    </a:schemeClr>
                  </a:outerShdw>
                </a:effectLst>
                <a:latin typeface="Times New Roman" panose="02020603050405020304" pitchFamily="18" charset="0"/>
                <a:cs typeface="Times New Roman" panose="02020603050405020304" pitchFamily="18" charset="0"/>
              </a:rPr>
              <a:t>rière à l’Esprit Saint (ensemble)</a:t>
            </a:r>
            <a:endPar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cs typeface="Times New Roman" panose="02020603050405020304" pitchFamily="18" charset="0"/>
            </a:endParaRPr>
          </a:p>
          <a:p>
            <a:pPr marR="246380" algn="just">
              <a:spcBef>
                <a:spcPts val="1200"/>
              </a:spcBef>
              <a:spcAft>
                <a:spcPts val="800"/>
              </a:spcAft>
              <a:tabLst>
                <a:tab pos="360680" algn="l"/>
              </a:tabLst>
            </a:pP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cs typeface="Times New Roman" panose="02020603050405020304" pitchFamily="18" charset="0"/>
              </a:rPr>
              <a:t>2. Mot de bienvenue (Sr Anne Béatrice FAYE)</a:t>
            </a:r>
          </a:p>
          <a:p>
            <a:pPr marR="246380" algn="just">
              <a:spcBef>
                <a:spcPts val="1200"/>
              </a:spcBef>
              <a:spcAft>
                <a:spcPts val="800"/>
              </a:spcAft>
              <a:tabLst>
                <a:tab pos="360680" algn="l"/>
              </a:tabLst>
            </a:pPr>
            <a:r>
              <a:rPr lang="fr-FR" sz="1600"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3. A l’écoute de la Parole de Dieu </a:t>
            </a:r>
            <a:r>
              <a:rPr lang="fr-FR" sz="1600" kern="0" dirty="0">
                <a:ln>
                  <a:noFill/>
                </a:ln>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(Pr </a:t>
            </a:r>
            <a:r>
              <a:rPr lang="fr-FR" sz="1600" dirty="0" err="1">
                <a:effectLst/>
                <a:latin typeface="Times New Roman" panose="02020603050405020304" pitchFamily="18" charset="0"/>
                <a:ea typeface="Calibri" panose="020F0502020204030204" pitchFamily="34" charset="0"/>
              </a:rPr>
              <a:t>Nnaemeka</a:t>
            </a:r>
            <a:r>
              <a:rPr lang="fr-FR" sz="1600" dirty="0">
                <a:effectLst/>
                <a:latin typeface="Times New Roman" panose="02020603050405020304" pitchFamily="18" charset="0"/>
                <a:ea typeface="Calibri" panose="020F0502020204030204" pitchFamily="34" charset="0"/>
              </a:rPr>
              <a:t> Ali)</a:t>
            </a:r>
            <a:endParaRPr lang="fr-FR" sz="1600" kern="0" dirty="0">
              <a:ln>
                <a:noFill/>
              </a:ln>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endParaRPr>
          </a:p>
          <a:p>
            <a:pPr marR="246380" algn="just">
              <a:spcBef>
                <a:spcPts val="1200"/>
              </a:spcBef>
              <a:spcAft>
                <a:spcPts val="800"/>
              </a:spcAft>
              <a:tabLst>
                <a:tab pos="360680" algn="l"/>
              </a:tabLst>
            </a:pPr>
            <a:r>
              <a:rPr lang="fr-FR" sz="1600"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4. Temps de silence (2 mn)</a:t>
            </a:r>
          </a:p>
          <a:p>
            <a:pPr marR="246380" algn="just">
              <a:spcBef>
                <a:spcPts val="1200"/>
              </a:spcBef>
              <a:spcAft>
                <a:spcPts val="800"/>
              </a:spcAft>
              <a:tabLst>
                <a:tab pos="360680" algn="l"/>
              </a:tabLst>
            </a:pPr>
            <a:r>
              <a:rPr lang="fr-FR" sz="1600"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5</a:t>
            </a: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Intervention : </a:t>
            </a:r>
            <a:r>
              <a:rPr lang="fr-FR" sz="1600"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A l’Ecoute des Fondements des Pratiques Synodales.   (FPS)</a:t>
            </a:r>
          </a:p>
          <a:p>
            <a:pPr marL="285750" marR="246380" indent="-285750" algn="just">
              <a:spcBef>
                <a:spcPts val="1200"/>
              </a:spcBef>
              <a:spcAft>
                <a:spcPts val="800"/>
              </a:spcAft>
              <a:buFont typeface="Arial" panose="020B0604020202020204" pitchFamily="34" charset="0"/>
              <a:buChar char="•"/>
              <a:tabLst>
                <a:tab pos="360680" algn="l"/>
              </a:tabLst>
            </a:pP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Intervention de Sr Nathalie </a:t>
            </a:r>
            <a:r>
              <a:rPr lang="fr-FR" sz="1600" kern="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Becquart</a:t>
            </a: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 échange (20 mn)</a:t>
            </a:r>
          </a:p>
          <a:p>
            <a:pPr marL="285750" marR="246380" indent="-285750" algn="just">
              <a:spcBef>
                <a:spcPts val="1200"/>
              </a:spcBef>
              <a:spcAft>
                <a:spcPts val="800"/>
              </a:spcAft>
              <a:buFont typeface="Arial" panose="020B0604020202020204" pitchFamily="34" charset="0"/>
              <a:buChar char="•"/>
              <a:tabLst>
                <a:tab pos="360680" algn="l"/>
              </a:tabLst>
            </a:pP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Intervention du père Paul </a:t>
            </a:r>
            <a:r>
              <a:rPr lang="fr-FR" sz="1600" kern="0" dirty="0" err="1">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Béré</a:t>
            </a: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 + échange (20 mn)</a:t>
            </a:r>
          </a:p>
          <a:p>
            <a:pPr marL="285750" marR="246380" indent="-285750" algn="just">
              <a:spcBef>
                <a:spcPts val="1200"/>
              </a:spcBef>
              <a:spcAft>
                <a:spcPts val="800"/>
              </a:spcAft>
              <a:buFont typeface="Arial" panose="020B0604020202020204" pitchFamily="34" charset="0"/>
              <a:buChar char="•"/>
              <a:tabLst>
                <a:tab pos="360680" algn="l"/>
              </a:tabLst>
            </a:pP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Perspectives d’avenir en tenant compte de la fiche de travail proposée par le Secrétariat Générale du Synode (SGS), comme support pour poursuivre ensemble le chemin. (20 mn)</a:t>
            </a:r>
          </a:p>
          <a:p>
            <a:pPr marL="285750" marR="246380" indent="-285750" algn="just">
              <a:spcBef>
                <a:spcPts val="1200"/>
              </a:spcBef>
              <a:spcAft>
                <a:spcPts val="800"/>
              </a:spcAft>
              <a:buFont typeface="Arial" panose="020B0604020202020204" pitchFamily="34" charset="0"/>
              <a:buChar char="•"/>
              <a:tabLst>
                <a:tab pos="360680" algn="l"/>
              </a:tabLst>
            </a:pPr>
            <a:r>
              <a:rPr lang="fr-FR" sz="1600"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rPr>
              <a:t>Prière finale </a:t>
            </a:r>
            <a:endParaRPr lang="fr-FR" kern="0" dirty="0">
              <a:solidFill>
                <a:srgbClr val="000000"/>
              </a:solidFill>
              <a:effectLst>
                <a:outerShdw blurRad="38100" dist="19050" dir="2700000" algn="tl">
                  <a:schemeClr val="dk1">
                    <a:alpha val="40000"/>
                  </a:schemeClr>
                </a:outerShdw>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Image 5">
            <a:extLst>
              <a:ext uri="{FF2B5EF4-FFF2-40B4-BE49-F238E27FC236}">
                <a16:creationId xmlns:a16="http://schemas.microsoft.com/office/drawing/2014/main" id="{BA27F7FD-5DFF-76E6-FF1B-5A2F2F25237C}"/>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04246" y="677881"/>
            <a:ext cx="3887754" cy="5502238"/>
          </a:xfrm>
          <a:prstGeom prst="rect">
            <a:avLst/>
          </a:prstGeom>
          <a:noFill/>
          <a:ln>
            <a:noFill/>
          </a:ln>
        </p:spPr>
      </p:pic>
      <p:sp>
        <p:nvSpPr>
          <p:cNvPr id="8" name="ZoneTexte 7">
            <a:extLst>
              <a:ext uri="{FF2B5EF4-FFF2-40B4-BE49-F238E27FC236}">
                <a16:creationId xmlns:a16="http://schemas.microsoft.com/office/drawing/2014/main" id="{6C472C6A-8E43-63BB-828E-DD26B597E8CA}"/>
              </a:ext>
            </a:extLst>
          </p:cNvPr>
          <p:cNvSpPr txBox="1"/>
          <p:nvPr/>
        </p:nvSpPr>
        <p:spPr>
          <a:xfrm>
            <a:off x="970384" y="87085"/>
            <a:ext cx="7184571" cy="914930"/>
          </a:xfrm>
          <a:prstGeom prst="rect">
            <a:avLst/>
          </a:prstGeom>
          <a:noFill/>
        </p:spPr>
        <p:txBody>
          <a:bodyPr wrap="square">
            <a:spAutoFit/>
          </a:bodyPr>
          <a:lstStyle/>
          <a:p>
            <a:pPr marR="246380" algn="ctr">
              <a:lnSpc>
                <a:spcPct val="115000"/>
              </a:lnSpc>
              <a:spcAft>
                <a:spcPts val="800"/>
              </a:spcAft>
              <a:tabLst>
                <a:tab pos="360680" algn="l"/>
              </a:tabLst>
            </a:pPr>
            <a:r>
              <a:rPr lang="fr-FR" sz="2400" b="1" kern="0" dirty="0">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Ecouter pour Comprendre, Discerner pour Agir : Les Fondements des Pratiques Synodales. » (FPS)</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777173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844A5A42-762A-A3CD-F073-8E615B6958CA}"/>
              </a:ext>
            </a:extLst>
          </p:cNvPr>
          <p:cNvSpPr txBox="1"/>
          <p:nvPr/>
        </p:nvSpPr>
        <p:spPr>
          <a:xfrm>
            <a:off x="1987421" y="528212"/>
            <a:ext cx="9759819" cy="5960991"/>
          </a:xfrm>
          <a:prstGeom prst="rect">
            <a:avLst/>
          </a:prstGeom>
          <a:noFill/>
        </p:spPr>
        <p:txBody>
          <a:bodyPr wrap="square">
            <a:spAutoFit/>
          </a:bodyPr>
          <a:lstStyle/>
          <a:p>
            <a:pPr marR="246380" algn="just">
              <a:lnSpc>
                <a:spcPct val="115000"/>
              </a:lnSpc>
              <a:spcBef>
                <a:spcPts val="1200"/>
              </a:spcBef>
              <a:spcAft>
                <a:spcPts val="800"/>
              </a:spcAft>
              <a:tabLst>
                <a:tab pos="360680" algn="l"/>
              </a:tabLst>
            </a:pPr>
            <a:r>
              <a:rPr lang="fr-FR" sz="3600"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3. A l’écoute de la Parole de Dieu </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Avant d’écouter nos deux intervenants, nous allons nous mettre à l’écoute de la Parole de Dieu. </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2800" i="1" kern="100" dirty="0">
                <a:effectLst/>
                <a:latin typeface="Times New Roman" panose="02020603050405020304" pitchFamily="18" charset="0"/>
                <a:ea typeface="Calibri" panose="020F0502020204030204" pitchFamily="34" charset="0"/>
                <a:cs typeface="Times New Roman" panose="02020603050405020304" pitchFamily="18" charset="0"/>
              </a:rPr>
              <a:t>La Parole du Seigneur précède toute parole de l’Église. Les paroles des disciples, même celles d’un synode, ne sont qu’un écho de ce qu’Il dit lui-même. » </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(Mère Maria </a:t>
            </a:r>
            <a:r>
              <a:rPr lang="fr-FR" sz="2000" kern="100" dirty="0" err="1">
                <a:effectLst/>
                <a:latin typeface="Times New Roman" panose="02020603050405020304" pitchFamily="18" charset="0"/>
                <a:ea typeface="Calibri" panose="020F0502020204030204" pitchFamily="34" charset="0"/>
                <a:cs typeface="Times New Roman" panose="02020603050405020304" pitchFamily="18" charset="0"/>
              </a:rPr>
              <a:t>Ignazia</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000" kern="100" dirty="0" err="1">
                <a:effectLst/>
                <a:latin typeface="Times New Roman" panose="02020603050405020304" pitchFamily="18" charset="0"/>
                <a:ea typeface="Calibri" panose="020F0502020204030204" pitchFamily="34" charset="0"/>
                <a:cs typeface="Times New Roman" panose="02020603050405020304" pitchFamily="18" charset="0"/>
              </a:rPr>
              <a:t>Angelini</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28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 et Eli lui dit : « Va te recoucher, et s’il t’appelle, tu diras : “Parle, Seigneur, ton serviteur écoute.” » Samuel alla se recoucher à sa place habituelle. Le Seigneur vint, il se tenait là et il appela comme les autres fois : « Samuel ! Samuel ! » Et Samuel répondit : « Parle, ton serviteur écoute. » (1 Samuel 3, 9-10)</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07318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F399DF0-9B9A-DC81-DA43-5E1C3D5762DE}"/>
              </a:ext>
            </a:extLst>
          </p:cNvPr>
          <p:cNvSpPr txBox="1"/>
          <p:nvPr/>
        </p:nvSpPr>
        <p:spPr>
          <a:xfrm>
            <a:off x="2295331" y="259541"/>
            <a:ext cx="9287069" cy="5963748"/>
          </a:xfrm>
          <a:prstGeom prst="rect">
            <a:avLst/>
          </a:prstGeom>
          <a:noFill/>
        </p:spPr>
        <p:txBody>
          <a:bodyPr wrap="square">
            <a:spAutoFit/>
          </a:bodyPr>
          <a:lstStyle/>
          <a:p>
            <a:pPr marR="246380" algn="just">
              <a:lnSpc>
                <a:spcPct val="115000"/>
              </a:lnSpc>
              <a:spcBef>
                <a:spcPts val="1200"/>
              </a:spcBef>
              <a:spcAft>
                <a:spcPts val="800"/>
              </a:spcAft>
              <a:tabLst>
                <a:tab pos="360680" algn="l"/>
              </a:tabLst>
            </a:pPr>
            <a:r>
              <a:rPr lang="fr-FR" sz="2400"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4</a:t>
            </a:r>
            <a:r>
              <a:rPr lang="fr-FR" sz="4000"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Temps de silence</a:t>
            </a:r>
            <a:endParaRPr lang="fr-FR" sz="28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3200" kern="1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Cette scène met en lumière l'importance de l'écoute attentive de la voix divine. Samuel, dans son attitude d'écoute et de disponibilité, représente un modèle pour tous ceux et celles qui cherchent à comprendre et à discerner la volonté de Dieu. Cette posture d'écoute attentive est essentielle dans les pratiques synodales, où la recherche de la direction divine et la compréhension mutuelle sont des éléments clés pour guider les actions de toute communauté.</a:t>
            </a:r>
            <a:endParaRPr lang="fr-FR" sz="2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9938078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632CCA19-3D2B-8462-8EE4-45B0A34B0F98}"/>
              </a:ext>
            </a:extLst>
          </p:cNvPr>
          <p:cNvSpPr txBox="1"/>
          <p:nvPr/>
        </p:nvSpPr>
        <p:spPr>
          <a:xfrm>
            <a:off x="2696548" y="326374"/>
            <a:ext cx="8909180" cy="5650586"/>
          </a:xfrm>
          <a:prstGeom prst="rect">
            <a:avLst/>
          </a:prstGeom>
          <a:noFill/>
        </p:spPr>
        <p:txBody>
          <a:bodyPr wrap="square">
            <a:spAutoFit/>
          </a:bodyPr>
          <a:lstStyle/>
          <a:p>
            <a:pPr marR="246380" algn="ctr">
              <a:lnSpc>
                <a:spcPct val="115000"/>
              </a:lnSpc>
              <a:spcBef>
                <a:spcPts val="1200"/>
              </a:spcBef>
              <a:spcAft>
                <a:spcPts val="800"/>
              </a:spcAft>
              <a:tabLst>
                <a:tab pos="360680" algn="l"/>
              </a:tabLst>
            </a:pPr>
            <a:r>
              <a:rPr lang="fr-FR" sz="4400"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5. A l’Ecoute des Fondements des Pratiques Synodales. (FPS)</a:t>
            </a:r>
            <a:endParaRPr lang="fr-F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800"/>
              </a:spcAft>
            </a:pPr>
            <a:r>
              <a:rPr lang="fr-FR" sz="3200" kern="100" dirty="0">
                <a:effectLst/>
                <a:latin typeface="Times New Roman" panose="02020603050405020304" pitchFamily="18" charset="0"/>
                <a:ea typeface="Calibri" panose="020F0502020204030204" pitchFamily="34" charset="0"/>
                <a:cs typeface="Times New Roman" panose="02020603050405020304" pitchFamily="18" charset="0"/>
              </a:rPr>
              <a:t>Ayant d’autres engagements, </a:t>
            </a:r>
            <a:r>
              <a:rPr lang="fr-FR" sz="3200" kern="100" dirty="0">
                <a:latin typeface="Times New Roman" panose="02020603050405020304" pitchFamily="18" charset="0"/>
                <a:ea typeface="Calibri" panose="020F0502020204030204" pitchFamily="34" charset="0"/>
                <a:cs typeface="Times New Roman" panose="02020603050405020304" pitchFamily="18" charset="0"/>
              </a:rPr>
              <a:t>Sr Nathalie </a:t>
            </a:r>
            <a:r>
              <a:rPr lang="fr-FR" sz="3200" kern="100" dirty="0">
                <a:effectLst/>
                <a:latin typeface="Times New Roman" panose="02020603050405020304" pitchFamily="18" charset="0"/>
                <a:ea typeface="Calibri" panose="020F0502020204030204" pitchFamily="34" charset="0"/>
                <a:cs typeface="Times New Roman" panose="02020603050405020304" pitchFamily="18" charset="0"/>
              </a:rPr>
              <a:t>ne pourra pas </a:t>
            </a:r>
            <a:r>
              <a:rPr lang="fr-FR" sz="3200" kern="100" dirty="0">
                <a:latin typeface="Times New Roman" panose="02020603050405020304" pitchFamily="18" charset="0"/>
                <a:ea typeface="Calibri" panose="020F0502020204030204" pitchFamily="34" charset="0"/>
                <a:cs typeface="Times New Roman" panose="02020603050405020304" pitchFamily="18" charset="0"/>
              </a:rPr>
              <a:t>rester avec nous jusqu’au bout. </a:t>
            </a:r>
            <a:r>
              <a:rPr lang="fr-FR" sz="3200" kern="100" dirty="0">
                <a:effectLst/>
                <a:latin typeface="Times New Roman" panose="02020603050405020304" pitchFamily="18" charset="0"/>
                <a:ea typeface="Calibri" panose="020F0502020204030204" pitchFamily="34" charset="0"/>
                <a:cs typeface="Times New Roman" panose="02020603050405020304" pitchFamily="18" charset="0"/>
              </a:rPr>
              <a:t>Voilà pourquoi, je vous propose juste après son intervention de lui poser vos questions. Profitez bien car elle est au cœur même de toute cette dynamique synodale</a:t>
            </a:r>
            <a:r>
              <a:rPr lang="fr-FR" sz="3200" kern="100" dirty="0">
                <a:latin typeface="Times New Roman" panose="02020603050405020304" pitchFamily="18" charset="0"/>
                <a:ea typeface="Calibri" panose="020F0502020204030204" pitchFamily="34" charset="0"/>
                <a:cs typeface="Times New Roman" panose="02020603050405020304" pitchFamily="18" charset="0"/>
              </a:rPr>
              <a:t>. Sr Nathalie, vous avez la parole. </a:t>
            </a:r>
            <a:endParaRPr lang="fr-FR" sz="3200" kern="100" dirty="0">
              <a:effectLst/>
              <a:latin typeface="Calibri" panose="020F0502020204030204" pitchFamily="34" charset="0"/>
              <a:ea typeface="Calibri" panose="020F0502020204030204" pitchFamily="34" charset="0"/>
              <a:cs typeface="Times New Roman" panose="02020603050405020304" pitchFamily="18" charset="0"/>
            </a:endParaRPr>
          </a:p>
          <a:p>
            <a:pPr algn="r">
              <a:lnSpc>
                <a:spcPct val="115000"/>
              </a:lnSpc>
              <a:spcAft>
                <a:spcPts val="800"/>
              </a:spcAft>
            </a:pPr>
            <a:r>
              <a:rPr lang="fr-FR" sz="240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Sr Anne Béatrice FAYE (</a:t>
            </a:r>
            <a:r>
              <a:rPr lang="fr-FR" sz="2400" i="1"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cic</a:t>
            </a:r>
            <a:r>
              <a:rPr lang="fr-FR" sz="2400" i="1"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fr-FR" sz="2000" i="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286982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EC31407-1DFA-4781-8FCD-46EAB7A20397}"/>
              </a:ext>
            </a:extLst>
          </p:cNvPr>
          <p:cNvSpPr txBox="1"/>
          <p:nvPr/>
        </p:nvSpPr>
        <p:spPr>
          <a:xfrm>
            <a:off x="2472613" y="428178"/>
            <a:ext cx="9302620" cy="6001643"/>
          </a:xfrm>
          <a:prstGeom prst="rect">
            <a:avLst/>
          </a:prstGeom>
          <a:noFill/>
        </p:spPr>
        <p:txBody>
          <a:bodyPr wrap="square">
            <a:spAutoFit/>
          </a:bodyPr>
          <a:lstStyle/>
          <a:p>
            <a:r>
              <a:rPr lang="fr-FR" sz="2400" dirty="0"/>
              <a:t>Thème : </a:t>
            </a:r>
          </a:p>
          <a:p>
            <a:r>
              <a:rPr lang="fr-FR" sz="2400" dirty="0"/>
              <a:t>Écouter pour Comprendre, Discerner pour Agir : Les fondements des pratiques synodales</a:t>
            </a:r>
          </a:p>
          <a:p>
            <a:endParaRPr lang="fr-FR" sz="2400" dirty="0"/>
          </a:p>
          <a:p>
            <a:r>
              <a:rPr lang="fr-FR" sz="2400" dirty="0"/>
              <a:t>Time: Déc. 16, 2023, 15.00 Dakar/16.00 Rome</a:t>
            </a:r>
          </a:p>
          <a:p>
            <a:endParaRPr lang="fr-FR" sz="2400" dirty="0"/>
          </a:p>
          <a:p>
            <a:r>
              <a:rPr lang="fr-FR" sz="2400" dirty="0"/>
              <a:t>Rejoindre la Conversation</a:t>
            </a:r>
          </a:p>
          <a:p>
            <a:r>
              <a:rPr lang="fr-FR" sz="2400" dirty="0">
                <a:hlinkClick r:id="rId2"/>
              </a:rPr>
              <a:t>https://us06web.zoom.us/j/89732029613?pwd=bkANBSmiJT25lsMIPy1gWKXawbXbS7.1</a:t>
            </a:r>
            <a:endParaRPr lang="fr-FR" sz="2400" dirty="0"/>
          </a:p>
          <a:p>
            <a:r>
              <a:rPr lang="fr-FR" sz="2400" dirty="0"/>
              <a:t>Meeting </a:t>
            </a:r>
          </a:p>
          <a:p>
            <a:r>
              <a:rPr lang="fr-FR" sz="2400" dirty="0"/>
              <a:t>ID: 897 3202 9613</a:t>
            </a:r>
          </a:p>
          <a:p>
            <a:r>
              <a:rPr lang="fr-FR" sz="2400" dirty="0" err="1"/>
              <a:t>Passcode</a:t>
            </a:r>
            <a:r>
              <a:rPr lang="fr-FR" sz="2400" dirty="0"/>
              <a:t>: 435984</a:t>
            </a:r>
          </a:p>
          <a:p>
            <a:endParaRPr lang="fr-FR" sz="2400" dirty="0"/>
          </a:p>
          <a:p>
            <a:r>
              <a:rPr lang="fr-FR" sz="2400" dirty="0"/>
              <a:t>YouTube: </a:t>
            </a:r>
            <a:r>
              <a:rPr lang="fr-FR" sz="2400" dirty="0">
                <a:hlinkClick r:id="rId3"/>
              </a:rPr>
              <a:t>https://www.youtube.com/live/Z8dtkF4KhB4?si=RvgLZpQ5yN84O3Ip</a:t>
            </a:r>
            <a:r>
              <a:rPr lang="fr-FR" sz="2400" dirty="0"/>
              <a:t> </a:t>
            </a:r>
          </a:p>
        </p:txBody>
      </p:sp>
    </p:spTree>
    <p:extLst>
      <p:ext uri="{BB962C8B-B14F-4D97-AF65-F5344CB8AC3E}">
        <p14:creationId xmlns:p14="http://schemas.microsoft.com/office/powerpoint/2010/main" val="24398896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descr="A group of people in red&#10;&#10;Description automatically generated">
            <a:extLst>
              <a:ext uri="{FF2B5EF4-FFF2-40B4-BE49-F238E27FC236}">
                <a16:creationId xmlns:a16="http://schemas.microsoft.com/office/drawing/2014/main" id="{5B4B9121-7E17-C172-F679-41D7A7D63F27}"/>
              </a:ext>
            </a:extLst>
          </p:cNvPr>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val="0"/>
              </a:ext>
            </a:extLst>
          </a:blip>
          <a:stretch>
            <a:fillRect/>
          </a:stretch>
        </p:blipFill>
        <p:spPr>
          <a:xfrm>
            <a:off x="1229169" y="877792"/>
            <a:ext cx="2094230" cy="1559560"/>
          </a:xfrm>
          <a:prstGeom prst="rect">
            <a:avLst/>
          </a:prstGeom>
          <a:noFill/>
          <a:effectLst>
            <a:glow rad="228600">
              <a:schemeClr val="accent4">
                <a:satMod val="175000"/>
                <a:alpha val="40000"/>
              </a:schemeClr>
            </a:glow>
            <a:outerShdw blurRad="355600" dir="9480000" sx="87000" sy="87000" algn="ctr" rotWithShape="0">
              <a:schemeClr val="accent4">
                <a:alpha val="17000"/>
              </a:schemeClr>
            </a:outerShdw>
          </a:effectLst>
        </p:spPr>
      </p:pic>
      <p:pic>
        <p:nvPicPr>
          <p:cNvPr id="2050" name="Image 279645663">
            <a:extLst>
              <a:ext uri="{FF2B5EF4-FFF2-40B4-BE49-F238E27FC236}">
                <a16:creationId xmlns:a16="http://schemas.microsoft.com/office/drawing/2014/main" id="{06D3C13E-FE8D-5A28-0DC9-64477F739A80}"/>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45558" y="2961108"/>
            <a:ext cx="1524000" cy="3535363"/>
          </a:xfrm>
          <a:prstGeom prst="rect">
            <a:avLst/>
          </a:prstGeom>
          <a:noFill/>
          <a:extLst>
            <a:ext uri="{909E8E84-426E-40DD-AFC4-6F175D3DCCD1}">
              <a14:hiddenFill xmlns:a14="http://schemas.microsoft.com/office/drawing/2010/main">
                <a:solidFill>
                  <a:srgbClr val="FFFFFF"/>
                </a:solidFill>
              </a14:hiddenFill>
            </a:ext>
          </a:extLst>
        </p:spPr>
      </p:pic>
      <p:pic>
        <p:nvPicPr>
          <p:cNvPr id="2049" name="Image 1484422967">
            <a:extLst>
              <a:ext uri="{FF2B5EF4-FFF2-40B4-BE49-F238E27FC236}">
                <a16:creationId xmlns:a16="http://schemas.microsoft.com/office/drawing/2014/main" id="{3D730FC9-0854-4455-BABD-7A5B39569A4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446442" y="4057278"/>
            <a:ext cx="1303909" cy="1984209"/>
          </a:xfrm>
          <a:prstGeom prst="rect">
            <a:avLst/>
          </a:prstGeom>
          <a:noFill/>
          <a:extLst>
            <a:ext uri="{909E8E84-426E-40DD-AFC4-6F175D3DCCD1}">
              <a14:hiddenFill xmlns:a14="http://schemas.microsoft.com/office/drawing/2010/main">
                <a:solidFill>
                  <a:srgbClr val="FFFFFF"/>
                </a:solidFill>
              </a14:hiddenFill>
            </a:ext>
          </a:extLst>
        </p:spPr>
      </p:pic>
      <p:sp>
        <p:nvSpPr>
          <p:cNvPr id="5" name="Zone de texte 2">
            <a:extLst>
              <a:ext uri="{FF2B5EF4-FFF2-40B4-BE49-F238E27FC236}">
                <a16:creationId xmlns:a16="http://schemas.microsoft.com/office/drawing/2014/main" id="{B261952D-E5AB-6E6B-7ACD-75DE6519E29C}"/>
              </a:ext>
            </a:extLst>
          </p:cNvPr>
          <p:cNvSpPr txBox="1">
            <a:spLocks noChangeArrowheads="1"/>
          </p:cNvSpPr>
          <p:nvPr/>
        </p:nvSpPr>
        <p:spPr bwMode="auto">
          <a:xfrm>
            <a:off x="3644582" y="639150"/>
            <a:ext cx="8105769" cy="3235019"/>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lgn="just" eaLnBrk="0" fontAlgn="base" hangingPunct="0">
              <a:spcBef>
                <a:spcPct val="0"/>
              </a:spcBef>
              <a:spcAft>
                <a:spcPct val="0"/>
              </a:spcAft>
            </a:pPr>
            <a:r>
              <a:rPr lang="fr-FR" altLang="fr-FR" sz="2000" dirty="0" bmk="_Hlk152909035">
                <a:latin typeface="Baskerville Old Face" panose="02020602080505020303" pitchFamily="18" charset="0"/>
                <a:ea typeface="Calibri" panose="020F0502020204030204" pitchFamily="34" charset="0"/>
                <a:cs typeface="Times New Roman" panose="02020603050405020304" pitchFamily="18" charset="0"/>
              </a:rPr>
              <a:t>Nous voici devant Toi, Esprit Saint ; </a:t>
            </a:r>
            <a:endParaRPr kumimoji="0" lang="fr-FR" altLang="fr-FR" sz="1100" b="0" i="0" u="none" strike="noStrike" cap="none" normalizeH="0" baseline="0" dirty="0" bmk="_Hlk152909035">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en Ton Nom, nous sommes r</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unis.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Toi notre seul conseiller, viens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 nous,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demeure avec nous, daigne habiter nos c</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œ</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urs.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Enseigne-nous vers quel but nous orienter ;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montre-nous comment nous devons marcher ensemble.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Nous qui sommes faibles et p</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cheurs,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ne permets pas que nous provoquions le d</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sordre. </a:t>
            </a:r>
            <a:endParaRPr kumimoji="0" lang="fr-FR" altLang="fr-FR" sz="11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Fais en sorte que l</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ignorance ne nous entra</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î</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ne pas sur une fausse route, </a:t>
            </a: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ni que la partialit</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 influence nos actes. </a:t>
            </a:r>
            <a:endParaRPr kumimoji="0" lang="fr-FR" altLang="fr-FR" sz="1100" b="0" i="0" u="none" strike="noStrike" cap="none" normalizeH="0" baseline="0" dirty="0">
              <a:ln>
                <a:noFill/>
              </a:ln>
              <a:solidFill>
                <a:schemeClr val="tx1"/>
              </a:solidFill>
              <a:effectLst/>
            </a:endParaRPr>
          </a:p>
        </p:txBody>
      </p:sp>
      <p:sp>
        <p:nvSpPr>
          <p:cNvPr id="6" name="Text Box 3">
            <a:extLst>
              <a:ext uri="{FF2B5EF4-FFF2-40B4-BE49-F238E27FC236}">
                <a16:creationId xmlns:a16="http://schemas.microsoft.com/office/drawing/2014/main" id="{7A37E0B1-40D1-B17A-82F9-D1B96F880203}"/>
              </a:ext>
            </a:extLst>
          </p:cNvPr>
          <p:cNvSpPr txBox="1">
            <a:spLocks noChangeArrowheads="1"/>
          </p:cNvSpPr>
          <p:nvPr/>
        </p:nvSpPr>
        <p:spPr bwMode="auto">
          <a:xfrm>
            <a:off x="3770101" y="3996642"/>
            <a:ext cx="6676341" cy="26057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Que nous trouvions en Toi notre unit</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sans nous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loigner du chemin de la v</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rit</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 et de la justice,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en avan</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ç</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ant ensemble vers la vie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é</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ternelle.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Nous te le demandons </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 Toi,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qui agis en tout temps et en tout lieu,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dans la communion du P</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re et du Fils, </a:t>
            </a:r>
            <a:endParaRPr kumimoji="0" lang="fr-FR" altLang="fr-FR" sz="2000" b="0" i="0" u="none" strike="noStrike" cap="none" normalizeH="0" baseline="0" dirty="0">
              <a:ln>
                <a:noFill/>
              </a:ln>
              <a:solidFill>
                <a:schemeClr val="tx1"/>
              </a:solidFill>
              <a:effectLst/>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pour les si</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cles des si</a:t>
            </a:r>
            <a:r>
              <a:rPr kumimoji="0" lang="fr-FR" altLang="fr-FR" sz="20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000" b="0" i="0" u="none" strike="noStrike" cap="none" normalizeH="0" baseline="0" dirty="0">
                <a:ln>
                  <a:noFill/>
                </a:ln>
                <a:solidFill>
                  <a:schemeClr val="tx1"/>
                </a:solidFill>
                <a:effectLst/>
                <a:latin typeface="Baskerville Old Face" panose="02020602080505020303" pitchFamily="18" charset="0"/>
                <a:ea typeface="Calibri" panose="020F0502020204030204" pitchFamily="34" charset="0"/>
                <a:cs typeface="Times New Roman" panose="02020603050405020304" pitchFamily="18" charset="0"/>
              </a:rPr>
              <a:t>cles, Amen</a:t>
            </a:r>
            <a:endParaRPr kumimoji="0" lang="fr-FR" altLang="fr-FR" sz="2000" b="0" i="0" u="none" strike="noStrike" cap="none" normalizeH="0" baseline="0" dirty="0">
              <a:ln>
                <a:noFill/>
              </a:ln>
              <a:solidFill>
                <a:schemeClr val="tx1"/>
              </a:solidFill>
              <a:effectLst/>
            </a:endParaRPr>
          </a:p>
        </p:txBody>
      </p:sp>
      <p:sp>
        <p:nvSpPr>
          <p:cNvPr id="7" name="Rectangle 6">
            <a:extLst>
              <a:ext uri="{FF2B5EF4-FFF2-40B4-BE49-F238E27FC236}">
                <a16:creationId xmlns:a16="http://schemas.microsoft.com/office/drawing/2014/main" id="{06115758-8A13-5EF6-0D9E-EEE4F11D3AEE}"/>
              </a:ext>
            </a:extLst>
          </p:cNvPr>
          <p:cNvSpPr>
            <a:spLocks noChangeArrowheads="1"/>
          </p:cNvSpPr>
          <p:nvPr/>
        </p:nvSpPr>
        <p:spPr bwMode="auto">
          <a:xfrm>
            <a:off x="3269558" y="70921"/>
            <a:ext cx="6024465" cy="430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2200" b="0" i="0" u="none" strike="noStrike" cap="none" normalizeH="0" baseline="0" dirty="0">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1, P</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ri</a:t>
            </a:r>
            <a:r>
              <a:rPr kumimoji="0" lang="fr-FR" altLang="fr-FR" sz="2200" b="0" i="0" u="none" strike="noStrike" cap="none" normalizeH="0" baseline="0" dirty="0" bmk="">
                <a:ln>
                  <a:noFill/>
                </a:ln>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è</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re </a:t>
            </a:r>
            <a:r>
              <a:rPr kumimoji="0" lang="fr-FR" altLang="fr-FR" sz="2200" b="0" i="0" u="none" strike="noStrike" cap="none" normalizeH="0" baseline="0" dirty="0" bmk="">
                <a:ln>
                  <a:noFill/>
                </a:ln>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à</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 l</a:t>
            </a:r>
            <a:r>
              <a:rPr kumimoji="0" lang="fr-FR" altLang="fr-FR" sz="2200" b="0" i="0" u="none" strike="noStrike" cap="none" normalizeH="0" baseline="0" dirty="0" bmk="">
                <a:ln>
                  <a:noFill/>
                </a:ln>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Esprit Saint</a:t>
            </a:r>
            <a:r>
              <a:rPr kumimoji="0" lang="fr-FR" altLang="fr-FR" sz="2200" b="0" i="0" u="none" strike="noStrike" cap="none" normalizeH="0" baseline="0" dirty="0" bmk="">
                <a:ln>
                  <a:noFill/>
                </a:ln>
                <a:solidFill>
                  <a:srgbClr val="4472C4"/>
                </a:solidFill>
                <a:effectLst/>
                <a:latin typeface="Calibri" panose="020F0502020204030204" pitchFamily="34" charset="0"/>
                <a:ea typeface="Calibri" panose="020F0502020204030204" pitchFamily="34" charset="0"/>
                <a:cs typeface="Times New Roman" panose="02020603050405020304" pitchFamily="18" charset="0"/>
              </a:rPr>
              <a:t> </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 </a:t>
            </a:r>
            <a:r>
              <a:rPr kumimoji="0" lang="fr-FR" altLang="fr-FR" sz="2200" b="0" i="0" u="none" strike="noStrike" cap="none" normalizeH="0" baseline="0" dirty="0" err="1"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Adsumus</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 </a:t>
            </a:r>
            <a:r>
              <a:rPr kumimoji="0" lang="fr-FR" altLang="fr-FR" sz="2200" b="0" i="0" u="none" strike="noStrike" cap="none" normalizeH="0" baseline="0" dirty="0" err="1"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Sancte</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 </a:t>
            </a:r>
            <a:r>
              <a:rPr kumimoji="0" lang="fr-FR" altLang="fr-FR" sz="2200" b="0" i="0" u="none" strike="noStrike" cap="none" normalizeH="0" baseline="0" dirty="0" err="1"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Spiritus</a:t>
            </a:r>
            <a:r>
              <a:rPr kumimoji="0" lang="fr-FR" altLang="fr-FR" sz="2200" b="0" i="0" u="none" strike="noStrike" cap="none" normalizeH="0" baseline="0" dirty="0" bmk="">
                <a:ln>
                  <a:noFill/>
                </a:ln>
                <a:solidFill>
                  <a:srgbClr val="4472C4"/>
                </a:solidFill>
                <a:effectLst/>
                <a:latin typeface="Baskerville Old Face" panose="02020602080505020303" pitchFamily="18" charset="0"/>
                <a:ea typeface="Calibri" panose="020F0502020204030204" pitchFamily="34" charset="0"/>
                <a:cs typeface="Times New Roman" panose="02020603050405020304" pitchFamily="18" charset="0"/>
              </a:rPr>
              <a:t>.</a:t>
            </a:r>
            <a:endParaRPr kumimoji="0" lang="fr-FR" altLang="fr-FR" sz="800" b="0" i="0" u="none" strike="noStrike" cap="none" normalizeH="0" baseline="0" dirty="0">
              <a:ln>
                <a:noFill/>
              </a:ln>
              <a:solidFill>
                <a:schemeClr val="tx1"/>
              </a:solidFill>
              <a:effectLst/>
            </a:endParaRPr>
          </a:p>
        </p:txBody>
      </p:sp>
      <p:sp>
        <p:nvSpPr>
          <p:cNvPr id="8" name="Rectangle 8">
            <a:extLst>
              <a:ext uri="{FF2B5EF4-FFF2-40B4-BE49-F238E27FC236}">
                <a16:creationId xmlns:a16="http://schemas.microsoft.com/office/drawing/2014/main" id="{6F657519-8E9D-C929-30F2-8FF5CF0B87E9}"/>
              </a:ext>
            </a:extLst>
          </p:cNvPr>
          <p:cNvSpPr>
            <a:spLocks noChangeArrowheads="1"/>
          </p:cNvSpPr>
          <p:nvPr/>
        </p:nvSpPr>
        <p:spPr bwMode="auto">
          <a:xfrm>
            <a:off x="5965195" y="341784"/>
            <a:ext cx="26161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fr-FR" altLang="fr-FR" sz="900" b="1" i="0" u="none" strike="noStrike" cap="none" normalizeH="0" baseline="0" dirty="0" bmk="_Hlk152909035">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9" name="Rectangle 9">
            <a:extLst>
              <a:ext uri="{FF2B5EF4-FFF2-40B4-BE49-F238E27FC236}">
                <a16:creationId xmlns:a16="http://schemas.microsoft.com/office/drawing/2014/main" id="{1DE4615B-2383-1022-6DCD-282FF170B32E}"/>
              </a:ext>
            </a:extLst>
          </p:cNvPr>
          <p:cNvSpPr>
            <a:spLocks noChangeArrowheads="1"/>
          </p:cNvSpPr>
          <p:nvPr/>
        </p:nvSpPr>
        <p:spPr bwMode="auto">
          <a:xfrm>
            <a:off x="0" y="2400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0" name="Rectangle 11">
            <a:extLst>
              <a:ext uri="{FF2B5EF4-FFF2-40B4-BE49-F238E27FC236}">
                <a16:creationId xmlns:a16="http://schemas.microsoft.com/office/drawing/2014/main" id="{9C64B03F-B5EA-B22E-6A7C-5BC766E823F6}"/>
              </a:ext>
            </a:extLst>
          </p:cNvPr>
          <p:cNvSpPr>
            <a:spLocks noChangeArrowheads="1"/>
          </p:cNvSpPr>
          <p:nvPr/>
        </p:nvSpPr>
        <p:spPr bwMode="auto">
          <a:xfrm>
            <a:off x="0" y="24003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1" name="Rectangle 12">
            <a:extLst>
              <a:ext uri="{FF2B5EF4-FFF2-40B4-BE49-F238E27FC236}">
                <a16:creationId xmlns:a16="http://schemas.microsoft.com/office/drawing/2014/main" id="{4A9AF0DA-3836-E27C-FB2F-08C2D7F0CAB0}"/>
              </a:ext>
            </a:extLst>
          </p:cNvPr>
          <p:cNvSpPr>
            <a:spLocks noChangeArrowheads="1"/>
          </p:cNvSpPr>
          <p:nvPr/>
        </p:nvSpPr>
        <p:spPr bwMode="auto">
          <a:xfrm>
            <a:off x="0" y="59356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12" name="Rectangle 13">
            <a:extLst>
              <a:ext uri="{FF2B5EF4-FFF2-40B4-BE49-F238E27FC236}">
                <a16:creationId xmlns:a16="http://schemas.microsoft.com/office/drawing/2014/main" id="{D87A9154-D8F5-E678-41B2-4D9B26B11CCB}"/>
              </a:ext>
            </a:extLst>
          </p:cNvPr>
          <p:cNvSpPr>
            <a:spLocks noChangeArrowheads="1"/>
          </p:cNvSpPr>
          <p:nvPr/>
        </p:nvSpPr>
        <p:spPr bwMode="auto">
          <a:xfrm>
            <a:off x="0" y="7269163"/>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fr-FR" altLang="fr-FR" sz="1200" b="1" i="0" u="none" strike="noStrike" cap="none" normalizeH="0" baseline="0">
                <a:ln>
                  <a:noFill/>
                </a:ln>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br>
            <a:endParaRPr kumimoji="0" lang="fr-FR" altLang="fr-FR" sz="8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fr-FR" altLang="fr-FR" sz="1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66533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D0412177-B709-BA58-FDA9-C4D4B6EDF74E}"/>
              </a:ext>
            </a:extLst>
          </p:cNvPr>
          <p:cNvSpPr txBox="1"/>
          <p:nvPr/>
        </p:nvSpPr>
        <p:spPr>
          <a:xfrm>
            <a:off x="1940768" y="181563"/>
            <a:ext cx="9843796" cy="6345583"/>
          </a:xfrm>
          <a:prstGeom prst="rect">
            <a:avLst/>
          </a:prstGeom>
          <a:noFill/>
        </p:spPr>
        <p:txBody>
          <a:bodyPr wrap="square">
            <a:spAutoFit/>
          </a:bodyPr>
          <a:lstStyle/>
          <a:p>
            <a:pPr marR="246380" lvl="0" algn="ctr">
              <a:lnSpc>
                <a:spcPct val="115000"/>
              </a:lnSpc>
              <a:spcBef>
                <a:spcPts val="1200"/>
              </a:spcBef>
              <a:spcAft>
                <a:spcPts val="800"/>
              </a:spcAft>
              <a:tabLst>
                <a:tab pos="360680" algn="l"/>
              </a:tabLst>
            </a:pPr>
            <a:r>
              <a:rPr lang="fr-FR" sz="3600" b="1" kern="0" dirty="0">
                <a:ln>
                  <a:noFill/>
                </a:ln>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2. Mot de bienvenue </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a:p>
            <a:pPr marR="246380" algn="just">
              <a:lnSpc>
                <a:spcPct val="115000"/>
              </a:lnSpc>
              <a:spcAft>
                <a:spcPts val="800"/>
              </a:spcAft>
              <a:tabLst>
                <a:tab pos="360680" algn="l"/>
              </a:tabLst>
            </a:pPr>
            <a:r>
              <a:rPr lang="fr-FR" sz="28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Bonjour à toutes et à tous et merci de votre présence à ce 1</a:t>
            </a:r>
            <a:r>
              <a:rPr lang="fr-FR" sz="2800" kern="0" baseline="3000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er</a:t>
            </a:r>
            <a:r>
              <a:rPr lang="fr-FR" sz="28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Webinaire de l’école de synodalité de Dakar – Sénégal. Un merci particulier à nos deux intervenants d’aujourd’hui : Sœur Nathalie </a:t>
            </a:r>
            <a:r>
              <a:rPr lang="fr-FR" sz="28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Becquart</a:t>
            </a:r>
            <a:r>
              <a:rPr lang="fr-FR" sz="28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et professeur Paul </a:t>
            </a:r>
            <a:r>
              <a:rPr lang="fr-FR" sz="28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Béré</a:t>
            </a:r>
            <a:r>
              <a:rPr lang="fr-FR" sz="28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que je vais vous présenter brièvement tout à l’heure.</a:t>
            </a:r>
          </a:p>
          <a:p>
            <a:pPr marR="246380" algn="just">
              <a:lnSpc>
                <a:spcPct val="115000"/>
              </a:lnSpc>
              <a:spcAft>
                <a:spcPts val="800"/>
              </a:spcAft>
              <a:tabLst>
                <a:tab pos="360680" algn="l"/>
              </a:tabLst>
            </a:pPr>
            <a:r>
              <a:rPr lang="fr-FR" sz="28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L’école de synodalité qui a débuté son programme le 11 décembre 2023 veut d’abord aider </a:t>
            </a:r>
            <a:r>
              <a:rPr lang="fr-FR" sz="2800" kern="100" dirty="0">
                <a:effectLst/>
                <a:latin typeface="Times New Roman" panose="02020603050405020304" pitchFamily="18" charset="0"/>
                <a:ea typeface="Calibri" panose="020F0502020204030204" pitchFamily="34" charset="0"/>
                <a:cs typeface="Times New Roman" panose="02020603050405020304" pitchFamily="18" charset="0"/>
              </a:rPr>
              <a:t>à la réception des fruits de la 1</a:t>
            </a:r>
            <a:r>
              <a:rPr lang="fr-FR" sz="2800" kern="100" baseline="30000" dirty="0">
                <a:effectLst/>
                <a:latin typeface="Times New Roman" panose="02020603050405020304" pitchFamily="18" charset="0"/>
                <a:ea typeface="Calibri" panose="020F0502020204030204" pitchFamily="34" charset="0"/>
                <a:cs typeface="Times New Roman" panose="02020603050405020304" pitchFamily="18" charset="0"/>
              </a:rPr>
              <a:t>ère</a:t>
            </a:r>
            <a:r>
              <a:rPr lang="fr-FR" sz="2800" kern="100" dirty="0">
                <a:effectLst/>
                <a:latin typeface="Times New Roman" panose="02020603050405020304" pitchFamily="18" charset="0"/>
                <a:ea typeface="Calibri" panose="020F0502020204030204" pitchFamily="34" charset="0"/>
                <a:cs typeface="Times New Roman" panose="02020603050405020304" pitchFamily="18" charset="0"/>
              </a:rPr>
              <a:t> Assemblée synodale </a:t>
            </a:r>
            <a:r>
              <a:rPr lang="fr-FR" sz="2800" kern="100" dirty="0">
                <a:latin typeface="Times New Roman" panose="02020603050405020304" pitchFamily="18" charset="0"/>
                <a:cs typeface="Times New Roman" panose="02020603050405020304" pitchFamily="18" charset="0"/>
              </a:rPr>
              <a:t>d’octobre dernier, en </a:t>
            </a:r>
            <a:r>
              <a:rPr lang="fr-FR" sz="2800" i="1" kern="100" dirty="0">
                <a:latin typeface="Times New Roman" panose="02020603050405020304" pitchFamily="18" charset="0"/>
                <a:cs typeface="Times New Roman" panose="02020603050405020304" pitchFamily="18" charset="0"/>
              </a:rPr>
              <a:t>faisant le point sur les bonnes pratiques synodales</a:t>
            </a:r>
            <a:r>
              <a:rPr lang="fr-FR" sz="2800" kern="100" dirty="0">
                <a:latin typeface="Times New Roman" panose="02020603050405020304" pitchFamily="18" charset="0"/>
                <a:cs typeface="Times New Roman" panose="02020603050405020304" pitchFamily="18" charset="0"/>
              </a:rPr>
              <a:t>. C’est aussi un espace pour aider à poursuivre le chemin de conversion synodale en </a:t>
            </a:r>
            <a:r>
              <a:rPr lang="fr-FR" sz="2800" i="1" kern="100" dirty="0">
                <a:latin typeface="Times New Roman" panose="02020603050405020304" pitchFamily="18" charset="0"/>
                <a:cs typeface="Times New Roman" panose="02020603050405020304" pitchFamily="18" charset="0"/>
              </a:rPr>
              <a:t>pointant les questions qui tiennent à cœur les fidèles de nos Eglises locales.</a:t>
            </a:r>
          </a:p>
        </p:txBody>
      </p:sp>
    </p:spTree>
    <p:extLst>
      <p:ext uri="{BB962C8B-B14F-4D97-AF65-F5344CB8AC3E}">
        <p14:creationId xmlns:p14="http://schemas.microsoft.com/office/powerpoint/2010/main" val="1677074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ZoneTexte 8">
            <a:extLst>
              <a:ext uri="{FF2B5EF4-FFF2-40B4-BE49-F238E27FC236}">
                <a16:creationId xmlns:a16="http://schemas.microsoft.com/office/drawing/2014/main" id="{7AC2A665-484E-B42B-D3EF-E094F4DFDDB3}"/>
              </a:ext>
            </a:extLst>
          </p:cNvPr>
          <p:cNvSpPr txBox="1"/>
          <p:nvPr/>
        </p:nvSpPr>
        <p:spPr>
          <a:xfrm>
            <a:off x="2509935" y="484764"/>
            <a:ext cx="9274626" cy="5819414"/>
          </a:xfrm>
          <a:prstGeom prst="rect">
            <a:avLst/>
          </a:prstGeom>
          <a:noFill/>
        </p:spPr>
        <p:txBody>
          <a:bodyPr wrap="square">
            <a:spAutoFit/>
          </a:bodyPr>
          <a:lstStyle/>
          <a:p>
            <a:pPr marR="246380" algn="just">
              <a:lnSpc>
                <a:spcPct val="115000"/>
              </a:lnSpc>
              <a:spcAft>
                <a:spcPts val="800"/>
              </a:spcAft>
              <a:tabLst>
                <a:tab pos="360680" algn="l"/>
              </a:tabLst>
            </a:pPr>
            <a:r>
              <a:rPr lang="fr-FR" sz="2800" kern="100" dirty="0">
                <a:latin typeface="Times New Roman" panose="02020603050405020304" pitchFamily="18" charset="0"/>
                <a:cs typeface="Times New Roman" panose="02020603050405020304" pitchFamily="18" charset="0"/>
              </a:rPr>
              <a:t>C’est dans cette perspective que s’inscrit le thème qui nous rassemble aujourd’hui :   </a:t>
            </a:r>
          </a:p>
          <a:p>
            <a:pPr marR="246380" algn="just">
              <a:lnSpc>
                <a:spcPct val="115000"/>
              </a:lnSpc>
              <a:spcAft>
                <a:spcPts val="800"/>
              </a:spcAft>
              <a:tabLst>
                <a:tab pos="360680" algn="l"/>
              </a:tabLst>
            </a:pPr>
            <a:r>
              <a:rPr lang="fr-FR" sz="2800" b="1" kern="0" dirty="0">
                <a:solidFill>
                  <a:srgbClr val="000000"/>
                </a:solidFill>
                <a:effectLst>
                  <a:outerShdw blurRad="38100" dist="19050" dir="2700000" algn="tl">
                    <a:schemeClr val="dk1">
                      <a:alpha val="40000"/>
                    </a:schemeClr>
                  </a:outerShdw>
                </a:effectLst>
                <a:latin typeface="Times New Roman" panose="02020603050405020304" pitchFamily="18" charset="0"/>
                <a:ea typeface="Times New Roman" panose="02020603050405020304" pitchFamily="18" charset="0"/>
                <a:cs typeface="Times New Roman" panose="02020603050405020304" pitchFamily="18" charset="0"/>
              </a:rPr>
              <a:t>« Ecouter pour Comprendre, Discerner pour Agir : Les Fondements des Pratiques Synodales. » (FPS)</a:t>
            </a:r>
            <a:endParaRPr lang="fr-FR" sz="2800" kern="100" dirty="0">
              <a:effectLst/>
              <a:latin typeface="Calibri" panose="020F0502020204030204" pitchFamily="34" charset="0"/>
              <a:ea typeface="Calibri" panose="020F0502020204030204" pitchFamily="34" charset="0"/>
              <a:cs typeface="Times New Roman" panose="02020603050405020304" pitchFamily="18" charset="0"/>
            </a:endParaRPr>
          </a:p>
          <a:p>
            <a:pPr marR="246380" algn="just">
              <a:lnSpc>
                <a:spcPct val="115000"/>
              </a:lnSpc>
              <a:spcAft>
                <a:spcPts val="800"/>
              </a:spcAft>
              <a:tabLst>
                <a:tab pos="360680" algn="l"/>
              </a:tabLst>
            </a:pPr>
            <a:endParaRPr lang="fr-FR" sz="28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246380" algn="just">
              <a:lnSpc>
                <a:spcPct val="115000"/>
              </a:lnSpc>
              <a:spcAft>
                <a:spcPts val="800"/>
              </a:spcAft>
              <a:tabLst>
                <a:tab pos="360680" algn="l"/>
              </a:tabLst>
            </a:pPr>
            <a:r>
              <a:rPr lang="fr-FR" sz="2800" kern="100" dirty="0">
                <a:effectLst/>
                <a:latin typeface="Times New Roman" panose="02020603050405020304" pitchFamily="18" charset="0"/>
                <a:ea typeface="Calibri" panose="020F0502020204030204" pitchFamily="34" charset="0"/>
                <a:cs typeface="Times New Roman" panose="02020603050405020304" pitchFamily="18" charset="0"/>
              </a:rPr>
              <a:t>Même si la synodalité reste encore obscur pour un grand nombre de fidèles, elle est définie par le Rapport de Synthèse comme la marche des chrétiens avec le Christ et vers le Royaume […]. Elle implique […] de rechercher le consensus comme expression de la présence du Christ dans l’Esprit » (</a:t>
            </a:r>
            <a:r>
              <a:rPr lang="fr-FR" sz="2800" i="1" kern="100" spc="-35" dirty="0">
                <a:effectLst/>
                <a:latin typeface="Times New Roman" panose="02020603050405020304" pitchFamily="18" charset="0"/>
                <a:ea typeface="Calibri" panose="020F0502020204030204" pitchFamily="34" charset="0"/>
                <a:cs typeface="Times New Roman" panose="02020603050405020304" pitchFamily="18" charset="0"/>
              </a:rPr>
              <a:t>RS,</a:t>
            </a:r>
            <a:r>
              <a:rPr lang="fr-FR" sz="2800" kern="100" dirty="0">
                <a:effectLst/>
                <a:latin typeface="Times New Roman" panose="02020603050405020304" pitchFamily="18" charset="0"/>
                <a:ea typeface="Calibri" panose="020F0502020204030204" pitchFamily="34" charset="0"/>
                <a:cs typeface="Times New Roman" panose="02020603050405020304" pitchFamily="18" charset="0"/>
              </a:rPr>
              <a:t>1.h). </a:t>
            </a:r>
            <a:endParaRPr lang="fr-FR" sz="24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419401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72562FC-C268-CEF3-C331-22DBB9FC9B38}"/>
              </a:ext>
            </a:extLst>
          </p:cNvPr>
          <p:cNvSpPr txBox="1"/>
          <p:nvPr/>
        </p:nvSpPr>
        <p:spPr>
          <a:xfrm>
            <a:off x="2528597" y="722865"/>
            <a:ext cx="9153331" cy="5565178"/>
          </a:xfrm>
          <a:prstGeom prst="rect">
            <a:avLst/>
          </a:prstGeom>
          <a:noFill/>
        </p:spPr>
        <p:txBody>
          <a:bodyPr wrap="square">
            <a:spAutoFit/>
          </a:bodyPr>
          <a:lstStyle/>
          <a:p>
            <a:pPr algn="just">
              <a:lnSpc>
                <a:spcPct val="150000"/>
              </a:lnSpc>
            </a:pPr>
            <a:r>
              <a:rPr lang="fr-FR" sz="2400" kern="100" dirty="0">
                <a:effectLst/>
                <a:latin typeface="Times New Roman" panose="02020603050405020304" pitchFamily="18" charset="0"/>
                <a:ea typeface="Calibri" panose="020F0502020204030204" pitchFamily="34" charset="0"/>
                <a:cs typeface="Times New Roman" panose="02020603050405020304" pitchFamily="18" charset="0"/>
              </a:rPr>
              <a:t>Voilà pourquoi l’Eglise ne cesse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spc="-15" dirty="0">
                <a:effectLst/>
                <a:latin typeface="Times New Roman" panose="02020603050405020304" pitchFamily="18" charset="0"/>
                <a:ea typeface="Calibri" panose="020F0502020204030204" pitchFamily="34" charset="0"/>
                <a:cs typeface="Times New Roman" panose="02020603050405020304" pitchFamily="18" charset="0"/>
              </a:rPr>
              <a:t>d’encourager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les initiatives qui permettent un discernement partagé sur des questions</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doctrinales,</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pastorales</a:t>
            </a:r>
            <a:r>
              <a:rPr lang="fr-FR" sz="2400" i="1" kern="100" spc="-17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et</a:t>
            </a:r>
            <a:r>
              <a:rPr lang="fr-FR" sz="2400" i="1" kern="100" spc="-17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éthiques</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controversées,</a:t>
            </a:r>
            <a:r>
              <a:rPr lang="fr-FR" sz="2400" i="1" kern="100" spc="-17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à</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lumière</a:t>
            </a:r>
            <a:r>
              <a:rPr lang="fr-FR" sz="2400" i="1" kern="100" spc="-16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Parole</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Dieu,</a:t>
            </a:r>
            <a:r>
              <a:rPr lang="fr-FR" sz="2400" i="1" kern="100" spc="-17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 l’enseignement</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l’Église</a:t>
            </a:r>
            <a:r>
              <a:rPr lang="fr-FR" sz="2400" i="1" kern="100" spc="-16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et</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16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réflexion</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théologique,</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en</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tirant</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profit</a:t>
            </a:r>
            <a:r>
              <a:rPr lang="fr-FR" sz="2400" i="1" kern="100" spc="-16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spc="-15" dirty="0">
                <a:effectLst/>
                <a:latin typeface="Times New Roman" panose="02020603050405020304" pitchFamily="18" charset="0"/>
                <a:ea typeface="Calibri" panose="020F0502020204030204" pitchFamily="34" charset="0"/>
                <a:cs typeface="Times New Roman" panose="02020603050405020304" pitchFamily="18" charset="0"/>
              </a:rPr>
              <a:t>l’expérience</a:t>
            </a:r>
            <a:r>
              <a:rPr lang="fr-FR" sz="2400" i="1" kern="100" spc="-1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synodale. Ce</a:t>
            </a:r>
            <a:r>
              <a:rPr lang="fr-FR" sz="2400" i="1" kern="1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chemin</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nécessite</a:t>
            </a:r>
            <a:r>
              <a:rPr lang="fr-FR" sz="2400" i="1" kern="1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réflexion</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approfondie</a:t>
            </a:r>
            <a:r>
              <a:rPr lang="fr-FR" sz="2400" i="1" kern="1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spc="-15" dirty="0">
                <a:effectLst/>
                <a:latin typeface="Times New Roman" panose="02020603050405020304" pitchFamily="18" charset="0"/>
                <a:ea typeface="Calibri" panose="020F0502020204030204" pitchFamily="34" charset="0"/>
                <a:cs typeface="Times New Roman" panose="02020603050405020304" pitchFamily="18" charset="0"/>
              </a:rPr>
              <a:t>d’experts,</a:t>
            </a:r>
            <a:r>
              <a:rPr lang="fr-FR" sz="2400" i="1" kern="1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a:t>
            </a:r>
            <a:r>
              <a:rPr lang="fr-FR" sz="2400" i="1" kern="1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compétences</a:t>
            </a:r>
            <a:r>
              <a:rPr lang="fr-FR" sz="2400" i="1" kern="1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et</a:t>
            </a:r>
            <a:r>
              <a:rPr lang="fr-FR" sz="2400" i="1" kern="100" spc="-2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d’horizons</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divers,</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dans un</a:t>
            </a:r>
            <a:r>
              <a:rPr lang="fr-FR" sz="2400" i="1" kern="100" spc="-5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cadre</a:t>
            </a:r>
            <a:r>
              <a:rPr lang="fr-FR" sz="2400" i="1" kern="100" spc="-7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institutionnel</a:t>
            </a:r>
            <a:r>
              <a:rPr lang="fr-FR" sz="2400" i="1" kern="100" spc="-5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qui</a:t>
            </a:r>
            <a:r>
              <a:rPr lang="fr-FR" sz="2400" i="1" kern="100" spc="-5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préserve</a:t>
            </a:r>
            <a:r>
              <a:rPr lang="fr-FR" sz="2400" i="1" kern="100" spc="-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5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confidentialité</a:t>
            </a:r>
            <a:r>
              <a:rPr lang="fr-FR" sz="2400" i="1" kern="100" spc="-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des</a:t>
            </a:r>
            <a:r>
              <a:rPr lang="fr-FR" sz="2400" i="1" kern="100" spc="-5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débats</a:t>
            </a:r>
            <a:r>
              <a:rPr lang="fr-FR" sz="2400" i="1" kern="100" spc="-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et</a:t>
            </a:r>
            <a:r>
              <a:rPr lang="fr-FR" sz="2400" i="1" kern="100" spc="-6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encourage</a:t>
            </a:r>
            <a:r>
              <a:rPr lang="fr-FR" sz="2400" i="1" kern="100" spc="-5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6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franchise</a:t>
            </a:r>
            <a:r>
              <a:rPr lang="fr-FR" sz="2400" i="1" kern="100" spc="-5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des échanges,</a:t>
            </a:r>
            <a:r>
              <a:rPr lang="fr-FR" sz="2400" i="1" kern="100" spc="-9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en</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donnant</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également</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la</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parole,</a:t>
            </a:r>
            <a:r>
              <a:rPr lang="fr-FR" sz="2400" i="1" kern="100" spc="-9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le</a:t>
            </a:r>
            <a:r>
              <a:rPr lang="fr-FR" sz="2400" i="1" kern="100" spc="-9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cas</a:t>
            </a:r>
            <a:r>
              <a:rPr lang="fr-FR" sz="2400" i="1" kern="100" spc="-8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échéant,</a:t>
            </a:r>
            <a:r>
              <a:rPr lang="fr-FR" sz="2400" i="1" kern="100" spc="-9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aux</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personnes</a:t>
            </a:r>
            <a:r>
              <a:rPr lang="fr-FR" sz="2400" i="1" kern="100" spc="-9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directement</a:t>
            </a:r>
            <a:r>
              <a:rPr lang="fr-FR" sz="2400" i="1" kern="100" spc="-8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concernées par</a:t>
            </a:r>
            <a:r>
              <a:rPr lang="fr-FR" sz="2400" i="1" kern="100" spc="-4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des</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questions</a:t>
            </a:r>
            <a:r>
              <a:rPr lang="fr-FR" sz="2400" i="1" kern="100" spc="-30" dirty="0">
                <a:effectLst/>
                <a:latin typeface="Times New Roman" panose="02020603050405020304" pitchFamily="18" charset="0"/>
                <a:ea typeface="Calibri" panose="020F0502020204030204" pitchFamily="34" charset="0"/>
                <a:cs typeface="Times New Roman" panose="02020603050405020304" pitchFamily="18" charset="0"/>
              </a:rPr>
              <a:t> </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controversées. »</a:t>
            </a:r>
            <a:r>
              <a:rPr lang="fr-FR" sz="2400" i="1" kern="100" spc="-35" dirty="0">
                <a:effectLst/>
                <a:latin typeface="Times New Roman" panose="02020603050405020304" pitchFamily="18" charset="0"/>
                <a:ea typeface="Calibri" panose="020F0502020204030204" pitchFamily="34" charset="0"/>
                <a:cs typeface="Times New Roman" panose="02020603050405020304" pitchFamily="18" charset="0"/>
              </a:rPr>
              <a:t> RS, </a:t>
            </a:r>
            <a:r>
              <a:rPr lang="fr-FR" sz="2400" kern="100" dirty="0">
                <a:effectLst/>
                <a:latin typeface="Times New Roman" panose="02020603050405020304" pitchFamily="18" charset="0"/>
                <a:ea typeface="Calibri" panose="020F0502020204030204" pitchFamily="34" charset="0"/>
                <a:cs typeface="Times New Roman" panose="02020603050405020304" pitchFamily="18" charset="0"/>
              </a:rPr>
              <a:t>15k</a:t>
            </a:r>
            <a:r>
              <a:rPr lang="fr-FR" sz="2400" i="1" kern="1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fr-FR" sz="2400" dirty="0"/>
          </a:p>
        </p:txBody>
      </p:sp>
    </p:spTree>
    <p:extLst>
      <p:ext uri="{BB962C8B-B14F-4D97-AF65-F5344CB8AC3E}">
        <p14:creationId xmlns:p14="http://schemas.microsoft.com/office/powerpoint/2010/main" val="35234215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3FE2996A-50AA-DA81-B7D0-7A4524F71B3F}"/>
              </a:ext>
            </a:extLst>
          </p:cNvPr>
          <p:cNvSpPr txBox="1"/>
          <p:nvPr/>
        </p:nvSpPr>
        <p:spPr>
          <a:xfrm>
            <a:off x="3163077" y="1206954"/>
            <a:ext cx="8556171" cy="4716869"/>
          </a:xfrm>
          <a:prstGeom prst="rect">
            <a:avLst/>
          </a:prstGeom>
          <a:noFill/>
        </p:spPr>
        <p:txBody>
          <a:bodyPr wrap="square">
            <a:spAutoFit/>
          </a:bodyPr>
          <a:lstStyle/>
          <a:p>
            <a:pPr marR="246380" algn="just">
              <a:lnSpc>
                <a:spcPct val="115000"/>
              </a:lnSpc>
              <a:spcAft>
                <a:spcPts val="800"/>
              </a:spcAft>
              <a:tabLst>
                <a:tab pos="360680" algn="l"/>
              </a:tabLst>
            </a:pPr>
            <a:r>
              <a:rPr lang="fr-FR" sz="36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C’est ce parcours que nous avons mis en route et que nous poursuivons aujourd’hui avec sr Nathalie et père Paul, en vue de la prochaine session. </a:t>
            </a:r>
          </a:p>
          <a:p>
            <a:pPr marR="246380" algn="just">
              <a:lnSpc>
                <a:spcPct val="115000"/>
              </a:lnSpc>
              <a:spcAft>
                <a:spcPts val="800"/>
              </a:spcAft>
              <a:tabLst>
                <a:tab pos="360680" algn="l"/>
              </a:tabLst>
            </a:pPr>
            <a:endParaRPr lang="fr-FR" sz="3600" kern="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endParaRPr>
          </a:p>
          <a:p>
            <a:pPr marR="246380" algn="just">
              <a:lnSpc>
                <a:spcPct val="115000"/>
              </a:lnSpc>
              <a:spcAft>
                <a:spcPts val="800"/>
              </a:spcAft>
              <a:tabLst>
                <a:tab pos="360680" algn="l"/>
              </a:tabLst>
            </a:pPr>
            <a:r>
              <a:rPr lang="fr-FR" sz="36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Permettez-moi de vous présenter brièvement nos deux intervenants. </a:t>
            </a:r>
            <a:endParaRPr lang="fr-FR"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6598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ZoneTexte 4">
            <a:extLst>
              <a:ext uri="{FF2B5EF4-FFF2-40B4-BE49-F238E27FC236}">
                <a16:creationId xmlns:a16="http://schemas.microsoft.com/office/drawing/2014/main" id="{E24AA774-C896-6D14-666B-75009EF417DF}"/>
              </a:ext>
            </a:extLst>
          </p:cNvPr>
          <p:cNvSpPr txBox="1"/>
          <p:nvPr/>
        </p:nvSpPr>
        <p:spPr>
          <a:xfrm>
            <a:off x="5782647" y="427280"/>
            <a:ext cx="6097554" cy="6143348"/>
          </a:xfrm>
          <a:prstGeom prst="rect">
            <a:avLst/>
          </a:prstGeom>
          <a:noFill/>
        </p:spPr>
        <p:txBody>
          <a:bodyPr wrap="square">
            <a:spAutoFit/>
          </a:bodyPr>
          <a:lstStyle/>
          <a:p>
            <a:pPr marR="246380" algn="just">
              <a:lnSpc>
                <a:spcPct val="115000"/>
              </a:lnSpc>
              <a:spcAft>
                <a:spcPts val="800"/>
              </a:spcAft>
              <a:tabLst>
                <a:tab pos="360680" algn="l"/>
              </a:tabLst>
            </a:pPr>
            <a:r>
              <a:rPr lang="fr-FR" sz="2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D’abord, Sœur Nathalie </a:t>
            </a:r>
            <a:r>
              <a:rPr lang="fr-FR" sz="2000" kern="0" dirty="0" err="1">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Becquart</a:t>
            </a:r>
            <a:r>
              <a:rPr lang="fr-FR" sz="2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kern="0" dirty="0">
                <a:solidFill>
                  <a:srgbClr val="222222"/>
                </a:solidFill>
                <a:latin typeface="Times New Roman" panose="02020603050405020304" pitchFamily="18" charset="0"/>
                <a:ea typeface="Times New Roman" panose="02020603050405020304" pitchFamily="18" charset="0"/>
                <a:cs typeface="Times New Roman" panose="02020603050405020304" pitchFamily="18" charset="0"/>
              </a:rPr>
              <a:t>Française, </a:t>
            </a:r>
            <a:r>
              <a:rPr lang="fr-FR" sz="2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est </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religieuse Xavière. Elle</a:t>
            </a:r>
            <a:r>
              <a:rPr lang="fr-FR" sz="2000" kern="0" dirty="0">
                <a:solidFill>
                  <a:srgbClr val="22222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fait l'histoire en étant nommée sous-secrétaire du synode des évêques par le pape François, devenant ainsi la première femme à occuper ce poste et à avoir le droit de vote. </a:t>
            </a:r>
          </a:p>
          <a:p>
            <a:pPr marR="246380" algn="just">
              <a:lnSpc>
                <a:spcPct val="115000"/>
              </a:lnSpc>
              <a:spcAft>
                <a:spcPts val="800"/>
              </a:spcAft>
              <a:tabLst>
                <a:tab pos="360680" algn="l"/>
              </a:tabLst>
            </a:pPr>
            <a:endParaRPr lang="fr-FR" sz="2000" kern="100" dirty="0">
              <a:effectLst/>
              <a:latin typeface="Times New Roman" panose="02020603050405020304" pitchFamily="18" charset="0"/>
              <a:ea typeface="Calibri" panose="020F0502020204030204" pitchFamily="34" charset="0"/>
              <a:cs typeface="Times New Roman" panose="02020603050405020304" pitchFamily="18" charset="0"/>
            </a:endParaRPr>
          </a:p>
          <a:p>
            <a:pPr marR="246380" algn="just">
              <a:lnSpc>
                <a:spcPct val="115000"/>
              </a:lnSpc>
              <a:spcAft>
                <a:spcPts val="800"/>
              </a:spcAft>
              <a:tabLst>
                <a:tab pos="360680" algn="l"/>
              </a:tabLst>
            </a:pP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Cette nomination, saluée par le cardinal Mario </a:t>
            </a:r>
            <a:r>
              <a:rPr lang="fr-FR" sz="2000" kern="100" dirty="0" err="1">
                <a:effectLst/>
                <a:latin typeface="Times New Roman" panose="02020603050405020304" pitchFamily="18" charset="0"/>
                <a:ea typeface="Calibri" panose="020F0502020204030204" pitchFamily="34" charset="0"/>
                <a:cs typeface="Times New Roman" panose="02020603050405020304" pitchFamily="18" charset="0"/>
              </a:rPr>
              <a:t>Grech</a:t>
            </a: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 secrétaire général du synode, reflète bien la volonté du pape François de favoriser une « plus grande participation des femmes dans les processus de discernement et de décision ecclésiaux ». </a:t>
            </a:r>
          </a:p>
          <a:p>
            <a:pPr marR="246380" algn="just">
              <a:lnSpc>
                <a:spcPct val="115000"/>
              </a:lnSpc>
              <a:spcAft>
                <a:spcPts val="800"/>
              </a:spcAft>
              <a:tabLst>
                <a:tab pos="360680" algn="l"/>
              </a:tabLst>
            </a:pPr>
            <a:endParaRPr lang="fr-FR" sz="2000" kern="100" dirty="0">
              <a:latin typeface="Times New Roman" panose="02020603050405020304" pitchFamily="18" charset="0"/>
              <a:ea typeface="Calibri" panose="020F0502020204030204" pitchFamily="34" charset="0"/>
              <a:cs typeface="Times New Roman" panose="02020603050405020304" pitchFamily="18" charset="0"/>
            </a:endParaRPr>
          </a:p>
          <a:p>
            <a:pPr marR="246380" algn="just">
              <a:lnSpc>
                <a:spcPct val="115000"/>
              </a:lnSpc>
              <a:spcAft>
                <a:spcPts val="800"/>
              </a:spcAft>
              <a:tabLst>
                <a:tab pos="360680" algn="l"/>
              </a:tabLst>
            </a:pPr>
            <a:r>
              <a:rPr lang="fr-FR" sz="2000" kern="100" dirty="0">
                <a:effectLst/>
                <a:latin typeface="Times New Roman" panose="02020603050405020304" pitchFamily="18" charset="0"/>
                <a:ea typeface="Calibri" panose="020F0502020204030204" pitchFamily="34" charset="0"/>
                <a:cs typeface="Times New Roman" panose="02020603050405020304" pitchFamily="18" charset="0"/>
              </a:rPr>
              <a:t>Merci chère sœur Nathalie d’avoir accepté de nous rejoindre malgré les nombreuses sollicitations auxquelles vous répondez généreusement avec un esprit d’ouverture et d’écoute synodale.</a:t>
            </a:r>
            <a:endParaRPr lang="fr-FR"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3074" name="Picture 2" descr="Nathalie Becquart : cinq clés pour comprendre le Synode sur l’Amazonie ...">
            <a:extLst>
              <a:ext uri="{FF2B5EF4-FFF2-40B4-BE49-F238E27FC236}">
                <a16:creationId xmlns:a16="http://schemas.microsoft.com/office/drawing/2014/main" id="{7275227A-0B13-99C2-D976-5C6B7EFF797E}"/>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6488" t="11564" r="32185"/>
          <a:stretch/>
        </p:blipFill>
        <p:spPr bwMode="auto">
          <a:xfrm>
            <a:off x="1324948" y="457149"/>
            <a:ext cx="4293668" cy="61134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744551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a:extLst>
              <a:ext uri="{FF2B5EF4-FFF2-40B4-BE49-F238E27FC236}">
                <a16:creationId xmlns:a16="http://schemas.microsoft.com/office/drawing/2014/main" id="{FDFE7EAC-AAFC-4714-5E42-8E664678EB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a:xfrm>
            <a:off x="7156580" y="311396"/>
            <a:ext cx="4348375" cy="5906638"/>
          </a:xfrm>
          <a:prstGeom prst="rect">
            <a:avLst/>
          </a:prstGeom>
          <a:noFill/>
          <a:ln>
            <a:noFill/>
          </a:ln>
        </p:spPr>
      </p:pic>
      <p:sp>
        <p:nvSpPr>
          <p:cNvPr id="6" name="ZoneTexte 5">
            <a:extLst>
              <a:ext uri="{FF2B5EF4-FFF2-40B4-BE49-F238E27FC236}">
                <a16:creationId xmlns:a16="http://schemas.microsoft.com/office/drawing/2014/main" id="{AB95FE4D-3D3E-CB2C-57CA-05E850CD0D7E}"/>
              </a:ext>
            </a:extLst>
          </p:cNvPr>
          <p:cNvSpPr txBox="1"/>
          <p:nvPr/>
        </p:nvSpPr>
        <p:spPr>
          <a:xfrm>
            <a:off x="687045" y="612844"/>
            <a:ext cx="6097554" cy="5632311"/>
          </a:xfrm>
          <a:prstGeom prst="rect">
            <a:avLst/>
          </a:prstGeom>
          <a:noFill/>
        </p:spPr>
        <p:txBody>
          <a:bodyPr wrap="square">
            <a:spAutoFit/>
          </a:bodyPr>
          <a:lstStyle/>
          <a:p>
            <a:pPr algn="just"/>
            <a:r>
              <a:rPr lang="fr-FR" sz="1800" kern="0" dirty="0">
                <a:solidFill>
                  <a:srgbClr val="222222"/>
                </a:solidFill>
                <a:effectLst/>
                <a:latin typeface="Times New Roman" panose="02020603050405020304" pitchFamily="18" charset="0"/>
                <a:ea typeface="Times New Roman" panose="02020603050405020304" pitchFamily="18" charset="0"/>
              </a:rPr>
              <a:t>Notre second intervenant est le père Paul </a:t>
            </a:r>
            <a:r>
              <a:rPr lang="fr-FR" sz="1800" kern="0" dirty="0" err="1">
                <a:solidFill>
                  <a:srgbClr val="222222"/>
                </a:solidFill>
                <a:effectLst/>
                <a:latin typeface="Times New Roman" panose="02020603050405020304" pitchFamily="18" charset="0"/>
                <a:ea typeface="Times New Roman" panose="02020603050405020304" pitchFamily="18" charset="0"/>
              </a:rPr>
              <a:t>Béré</a:t>
            </a:r>
            <a:r>
              <a:rPr lang="fr-FR" sz="1800" kern="0" dirty="0">
                <a:solidFill>
                  <a:srgbClr val="222222"/>
                </a:solidFill>
                <a:effectLst/>
                <a:latin typeface="Times New Roman" panose="02020603050405020304" pitchFamily="18" charset="0"/>
                <a:ea typeface="Times New Roman" panose="02020603050405020304" pitchFamily="18" charset="0"/>
              </a:rPr>
              <a:t>, </a:t>
            </a:r>
            <a:r>
              <a:rPr lang="fr-FR" sz="1800" dirty="0">
                <a:solidFill>
                  <a:srgbClr val="000000"/>
                </a:solidFill>
                <a:effectLst/>
                <a:latin typeface="Times New Roman" panose="02020603050405020304" pitchFamily="18" charset="0"/>
                <a:ea typeface="Calibri" panose="020F0502020204030204" pitchFamily="34" charset="0"/>
              </a:rPr>
              <a:t>prêtre jésuite originaire du Burkina Faso. Il occupe le poste d'enseignant permanent à l'Institut biblique pontifical de Rome et est reconnu comme un spécialiste de l'Ancien Testament. Son domaine d'étude actuel se concentre sur "l'</a:t>
            </a:r>
            <a:r>
              <a:rPr lang="fr-FR" sz="1800" dirty="0" err="1">
                <a:solidFill>
                  <a:srgbClr val="000000"/>
                </a:solidFill>
                <a:effectLst/>
                <a:latin typeface="Times New Roman" panose="02020603050405020304" pitchFamily="18" charset="0"/>
                <a:ea typeface="Calibri" panose="020F0502020204030204" pitchFamily="34" charset="0"/>
              </a:rPr>
              <a:t>Auralité</a:t>
            </a:r>
            <a:r>
              <a:rPr lang="fr-FR" sz="1800" dirty="0">
                <a:solidFill>
                  <a:srgbClr val="000000"/>
                </a:solidFill>
                <a:effectLst/>
                <a:latin typeface="Times New Roman" panose="02020603050405020304" pitchFamily="18" charset="0"/>
                <a:ea typeface="Calibri" panose="020F0502020204030204" pitchFamily="34" charset="0"/>
              </a:rPr>
              <a:t> des Saintes Écritures", où il propose une approche novatrice pour aborder les textes bibliques. </a:t>
            </a:r>
          </a:p>
          <a:p>
            <a:pPr algn="just"/>
            <a:endParaRPr lang="fr-FR" dirty="0">
              <a:solidFill>
                <a:srgbClr val="000000"/>
              </a:solidFill>
              <a:latin typeface="Times New Roman" panose="02020603050405020304" pitchFamily="18" charset="0"/>
              <a:ea typeface="Calibri" panose="020F0502020204030204" pitchFamily="34" charset="0"/>
            </a:endParaRPr>
          </a:p>
          <a:p>
            <a:pPr algn="just"/>
            <a:r>
              <a:rPr lang="fr-FR" sz="1800" dirty="0">
                <a:solidFill>
                  <a:srgbClr val="000000"/>
                </a:solidFill>
                <a:effectLst/>
                <a:latin typeface="Times New Roman" panose="02020603050405020304" pitchFamily="18" charset="0"/>
                <a:ea typeface="Calibri" panose="020F0502020204030204" pitchFamily="34" charset="0"/>
              </a:rPr>
              <a:t>Il souligne l'importance de reconnaître </a:t>
            </a:r>
            <a:r>
              <a:rPr lang="fr-FR" sz="1800" dirty="0">
                <a:solidFill>
                  <a:srgbClr val="374151"/>
                </a:solidFill>
                <a:effectLst/>
                <a:latin typeface="Times New Roman" panose="02020603050405020304" pitchFamily="18" charset="0"/>
                <a:ea typeface="Calibri" panose="020F0502020204030204" pitchFamily="34" charset="0"/>
              </a:rPr>
              <a:t> qu’il </a:t>
            </a:r>
            <a:r>
              <a:rPr lang="fr-FR" sz="1800" dirty="0">
                <a:solidFill>
                  <a:srgbClr val="000000"/>
                </a:solidFill>
                <a:effectLst/>
                <a:latin typeface="Times New Roman" panose="02020603050405020304" pitchFamily="18" charset="0"/>
                <a:ea typeface="Calibri" panose="020F0502020204030204" pitchFamily="34" charset="0"/>
              </a:rPr>
              <a:t>existe une différence de modalité de réception des textes bibliques où l'écoute diffère de la lecture. </a:t>
            </a:r>
          </a:p>
          <a:p>
            <a:pPr algn="just"/>
            <a:endParaRPr lang="fr-FR" dirty="0">
              <a:solidFill>
                <a:srgbClr val="000000"/>
              </a:solidFill>
              <a:latin typeface="Times New Roman" panose="02020603050405020304" pitchFamily="18" charset="0"/>
              <a:ea typeface="Calibri" panose="020F0502020204030204" pitchFamily="34" charset="0"/>
            </a:endParaRPr>
          </a:p>
          <a:p>
            <a:pPr algn="just"/>
            <a:r>
              <a:rPr lang="fr-FR" sz="1800" dirty="0">
                <a:solidFill>
                  <a:srgbClr val="000000"/>
                </a:solidFill>
                <a:effectLst/>
                <a:latin typeface="Times New Roman" panose="02020603050405020304" pitchFamily="18" charset="0"/>
                <a:ea typeface="Calibri" panose="020F0502020204030204" pitchFamily="34" charset="0"/>
              </a:rPr>
              <a:t>En 2019, le Père Paul </a:t>
            </a:r>
            <a:r>
              <a:rPr lang="fr-FR" sz="1800" dirty="0" err="1">
                <a:solidFill>
                  <a:srgbClr val="000000"/>
                </a:solidFill>
                <a:effectLst/>
                <a:latin typeface="Times New Roman" panose="02020603050405020304" pitchFamily="18" charset="0"/>
                <a:ea typeface="Calibri" panose="020F0502020204030204" pitchFamily="34" charset="0"/>
              </a:rPr>
              <a:t>Béré</a:t>
            </a:r>
            <a:r>
              <a:rPr lang="fr-FR" sz="1800" dirty="0">
                <a:solidFill>
                  <a:srgbClr val="000000"/>
                </a:solidFill>
                <a:effectLst/>
                <a:latin typeface="Times New Roman" panose="02020603050405020304" pitchFamily="18" charset="0"/>
                <a:ea typeface="Calibri" panose="020F0502020204030204" pitchFamily="34" charset="0"/>
              </a:rPr>
              <a:t> a été le premier Africain à remporter le prestigieux Prix Ratzinger, une distinction honorant les travaux de théologiens et de spécialistes dans des domaines connexes. </a:t>
            </a:r>
          </a:p>
          <a:p>
            <a:pPr algn="just"/>
            <a:endParaRPr lang="fr-FR" dirty="0">
              <a:solidFill>
                <a:srgbClr val="000000"/>
              </a:solidFill>
              <a:latin typeface="Times New Roman" panose="02020603050405020304" pitchFamily="18" charset="0"/>
              <a:ea typeface="Calibri" panose="020F0502020204030204" pitchFamily="34" charset="0"/>
            </a:endParaRPr>
          </a:p>
          <a:p>
            <a:pPr algn="just"/>
            <a:r>
              <a:rPr lang="fr-FR" sz="1800" dirty="0">
                <a:solidFill>
                  <a:srgbClr val="000000"/>
                </a:solidFill>
                <a:effectLst/>
                <a:latin typeface="Times New Roman" panose="02020603050405020304" pitchFamily="18" charset="0"/>
                <a:ea typeface="Calibri" panose="020F0502020204030204" pitchFamily="34" charset="0"/>
              </a:rPr>
              <a:t>En outre, il est membre de la Commission biblique </a:t>
            </a:r>
            <a:r>
              <a:rPr lang="fr-FR" sz="1800" dirty="0">
                <a:solidFill>
                  <a:srgbClr val="374151"/>
                </a:solidFill>
                <a:effectLst/>
                <a:latin typeface="Times New Roman" panose="02020603050405020304" pitchFamily="18" charset="0"/>
                <a:ea typeface="Calibri" panose="020F0502020204030204" pitchFamily="34" charset="0"/>
              </a:rPr>
              <a:t>pontificale et </a:t>
            </a:r>
            <a:r>
              <a:rPr lang="fr-FR" sz="1800" dirty="0">
                <a:solidFill>
                  <a:srgbClr val="000000"/>
                </a:solidFill>
                <a:effectLst/>
                <a:latin typeface="Times New Roman" panose="02020603050405020304" pitchFamily="18" charset="0"/>
                <a:ea typeface="Calibri" panose="020F0502020204030204" pitchFamily="34" charset="0"/>
              </a:rPr>
              <a:t>a été sollicité en tant qu'expert lors de la première session du synode en 2023. </a:t>
            </a:r>
            <a:endParaRPr lang="fr-FR" dirty="0"/>
          </a:p>
        </p:txBody>
      </p:sp>
    </p:spTree>
    <p:extLst>
      <p:ext uri="{BB962C8B-B14F-4D97-AF65-F5344CB8AC3E}">
        <p14:creationId xmlns:p14="http://schemas.microsoft.com/office/powerpoint/2010/main" val="232249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oneTexte 6">
            <a:extLst>
              <a:ext uri="{FF2B5EF4-FFF2-40B4-BE49-F238E27FC236}">
                <a16:creationId xmlns:a16="http://schemas.microsoft.com/office/drawing/2014/main" id="{23A4272D-845E-BB06-D395-FD24D629D6D9}"/>
              </a:ext>
            </a:extLst>
          </p:cNvPr>
          <p:cNvSpPr txBox="1"/>
          <p:nvPr/>
        </p:nvSpPr>
        <p:spPr>
          <a:xfrm>
            <a:off x="2239347" y="2666539"/>
            <a:ext cx="9032033" cy="3874587"/>
          </a:xfrm>
          <a:prstGeom prst="rect">
            <a:avLst/>
          </a:prstGeom>
          <a:noFill/>
        </p:spPr>
        <p:txBody>
          <a:bodyPr wrap="square">
            <a:spAutoFit/>
          </a:bodyPr>
          <a:lstStyle/>
          <a:p>
            <a:pPr algn="just">
              <a:lnSpc>
                <a:spcPct val="115000"/>
              </a:lnSpc>
              <a:spcAft>
                <a:spcPts val="800"/>
              </a:spcAft>
            </a:pPr>
            <a:r>
              <a:rPr lang="fr-FR" sz="3600" kern="100" dirty="0">
                <a:effectLst/>
                <a:latin typeface="Times New Roman" panose="02020603050405020304" pitchFamily="18" charset="0"/>
                <a:ea typeface="Calibri" panose="020F0502020204030204" pitchFamily="34" charset="0"/>
                <a:cs typeface="Times New Roman" panose="02020603050405020304" pitchFamily="18" charset="0"/>
              </a:rPr>
              <a:t>Depuis le Centre Saint Augustin de Dakar, en collaboration avec le Réseau </a:t>
            </a:r>
            <a:r>
              <a:rPr lang="fr-FR" sz="3600" kern="100" dirty="0" err="1">
                <a:effectLst/>
                <a:latin typeface="Times New Roman" panose="02020603050405020304" pitchFamily="18" charset="0"/>
                <a:ea typeface="Calibri" panose="020F0502020204030204" pitchFamily="34" charset="0"/>
                <a:cs typeface="Times New Roman" panose="02020603050405020304" pitchFamily="18" charset="0"/>
              </a:rPr>
              <a:t>Pan-Africain</a:t>
            </a:r>
            <a:r>
              <a:rPr lang="fr-FR" sz="3600" kern="100" dirty="0">
                <a:effectLst/>
                <a:latin typeface="Times New Roman" panose="02020603050405020304" pitchFamily="18" charset="0"/>
                <a:ea typeface="Calibri" panose="020F0502020204030204" pitchFamily="34" charset="0"/>
                <a:cs typeface="Times New Roman" panose="02020603050405020304" pitchFamily="18" charset="0"/>
              </a:rPr>
              <a:t> de Théologie et Pastoral Catholique animé par le professeur Stan Chu Ilo et </a:t>
            </a:r>
            <a:r>
              <a:rPr lang="fr-FR" sz="3600" kern="100" dirty="0" err="1">
                <a:effectLst/>
                <a:latin typeface="Times New Roman" panose="02020603050405020304" pitchFamily="18" charset="0"/>
                <a:ea typeface="Calibri" panose="020F0502020204030204" pitchFamily="34" charset="0"/>
                <a:cs typeface="Times New Roman" panose="02020603050405020304" pitchFamily="18" charset="0"/>
              </a:rPr>
              <a:t>Nnaemeka</a:t>
            </a:r>
            <a:r>
              <a:rPr lang="fr-FR" sz="3600" kern="100" dirty="0">
                <a:effectLst/>
                <a:latin typeface="Times New Roman" panose="02020603050405020304" pitchFamily="18" charset="0"/>
                <a:ea typeface="Calibri" panose="020F0502020204030204" pitchFamily="34" charset="0"/>
                <a:cs typeface="Times New Roman" panose="02020603050405020304" pitchFamily="18" charset="0"/>
              </a:rPr>
              <a:t> Ali à l’antenne depuis le Canada, nous leur disons un grand merci pour leur appui logistique.</a:t>
            </a:r>
            <a:endParaRPr lang="fr-FR" sz="32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8" name="Image 7" descr="Description : Description : Description : logo">
            <a:extLst>
              <a:ext uri="{FF2B5EF4-FFF2-40B4-BE49-F238E27FC236}">
                <a16:creationId xmlns:a16="http://schemas.microsoft.com/office/drawing/2014/main" id="{DC638D67-16EB-0236-5DF1-07BB1CB20EB9}"/>
              </a:ext>
            </a:extLst>
          </p:cNvPr>
          <p:cNvPicPr>
            <a:picLocks noChangeAspect="1"/>
          </p:cNvPicPr>
          <p:nvPr/>
        </p:nvPicPr>
        <p:blipFill>
          <a:blip r:embed="rId2" cstate="print"/>
          <a:srcRect/>
          <a:stretch>
            <a:fillRect/>
          </a:stretch>
        </p:blipFill>
        <p:spPr bwMode="auto">
          <a:xfrm>
            <a:off x="2119733" y="101683"/>
            <a:ext cx="4186072" cy="2564856"/>
          </a:xfrm>
          <a:prstGeom prst="rect">
            <a:avLst/>
          </a:prstGeom>
          <a:noFill/>
          <a:ln w="9525">
            <a:noFill/>
            <a:miter lim="800000"/>
            <a:headEnd/>
            <a:tailEnd/>
          </a:ln>
        </p:spPr>
      </p:pic>
      <p:pic>
        <p:nvPicPr>
          <p:cNvPr id="1026" name="Picture 2" descr="logo du Congrès catholique panafricain de théologie, société et vie pastorale qui s'est ouvert le 18 juillet à Nairobi">
            <a:extLst>
              <a:ext uri="{FF2B5EF4-FFF2-40B4-BE49-F238E27FC236}">
                <a16:creationId xmlns:a16="http://schemas.microsoft.com/office/drawing/2014/main" id="{F7FFE095-7691-1A2A-8473-78EA7F4528E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755363" y="101683"/>
            <a:ext cx="4260062" cy="2396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19034544"/>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267</TotalTime>
  <Words>1327</Words>
  <Application>Microsoft Office PowerPoint</Application>
  <PresentationFormat>Grand écran</PresentationFormat>
  <Paragraphs>76</Paragraphs>
  <Slides>13</Slides>
  <Notes>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13</vt:i4>
      </vt:variant>
    </vt:vector>
  </HeadingPairs>
  <TitlesOfParts>
    <vt:vector size="20" baseType="lpstr">
      <vt:lpstr>Arial</vt:lpstr>
      <vt:lpstr>Baskerville Old Face</vt:lpstr>
      <vt:lpstr>Calibri</vt:lpstr>
      <vt:lpstr>Century Gothic</vt:lpstr>
      <vt:lpstr>Times New Roman</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Béatrice Faye</dc:creator>
  <cp:lastModifiedBy>Béatrice Faye</cp:lastModifiedBy>
  <cp:revision>9</cp:revision>
  <dcterms:created xsi:type="dcterms:W3CDTF">2023-12-14T16:28:25Z</dcterms:created>
  <dcterms:modified xsi:type="dcterms:W3CDTF">2023-12-16T10:24:21Z</dcterms:modified>
</cp:coreProperties>
</file>